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79" r:id="rId6"/>
    <p:sldId id="260" r:id="rId7"/>
    <p:sldId id="271" r:id="rId8"/>
    <p:sldId id="261" r:id="rId9"/>
    <p:sldId id="282" r:id="rId10"/>
    <p:sldId id="273" r:id="rId11"/>
    <p:sldId id="274" r:id="rId12"/>
    <p:sldId id="262" r:id="rId13"/>
    <p:sldId id="263" r:id="rId14"/>
    <p:sldId id="270" r:id="rId15"/>
    <p:sldId id="281" r:id="rId16"/>
    <p:sldId id="275" r:id="rId17"/>
    <p:sldId id="264" r:id="rId18"/>
    <p:sldId id="276" r:id="rId19"/>
    <p:sldId id="277" r:id="rId20"/>
    <p:sldId id="265" r:id="rId21"/>
    <p:sldId id="267" r:id="rId22"/>
    <p:sldId id="269" r:id="rId23"/>
    <p:sldId id="268" r:id="rId24"/>
    <p:sldId id="26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7E2E7F-58D8-49A3-89B3-921E1A513023}" v="52" dt="2024-09-28T16:53:15.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013E34-A187-4524-9D86-48B69E18A4DD}"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38856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13E34-A187-4524-9D86-48B69E18A4DD}"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37110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13E34-A187-4524-9D86-48B69E18A4DD}"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132844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13E34-A187-4524-9D86-48B69E18A4DD}"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2055418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013E34-A187-4524-9D86-48B69E18A4DD}" type="datetimeFigureOut">
              <a:rPr lang="en-US" smtClean="0"/>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317252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013E34-A187-4524-9D86-48B69E18A4DD}"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24994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013E34-A187-4524-9D86-48B69E18A4DD}" type="datetimeFigureOut">
              <a:rPr lang="en-US" smtClean="0"/>
              <a:t>7/31/2025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354569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013E34-A187-4524-9D86-48B69E18A4DD}" type="datetimeFigureOut">
              <a:rPr lang="en-US" smtClean="0"/>
              <a:t>7/31/2025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812202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013E34-A187-4524-9D86-48B69E18A4DD}" type="datetimeFigureOut">
              <a:rPr lang="en-US" smtClean="0"/>
              <a:t>7/31/2025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369120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013E34-A187-4524-9D86-48B69E18A4DD}"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1576079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013E34-A187-4524-9D86-48B69E18A4DD}" type="datetimeFigureOut">
              <a:rPr lang="en-US" smtClean="0"/>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11470A-6E0E-4B50-B338-B86CF08E4E7A}" type="slidenum">
              <a:rPr lang="en-US" smtClean="0"/>
              <a:t>‹#›</a:t>
            </a:fld>
            <a:endParaRPr lang="en-US"/>
          </a:p>
        </p:txBody>
      </p:sp>
    </p:spTree>
    <p:extLst>
      <p:ext uri="{BB962C8B-B14F-4D97-AF65-F5344CB8AC3E}">
        <p14:creationId xmlns:p14="http://schemas.microsoft.com/office/powerpoint/2010/main" val="47596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13E34-A187-4524-9D86-48B69E18A4DD}" type="datetimeFigureOut">
              <a:rPr lang="en-US" smtClean="0"/>
              <a:t>7/31/2025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1470A-6E0E-4B50-B338-B86CF08E4E7A}" type="slidenum">
              <a:rPr lang="en-US" smtClean="0"/>
              <a:t>‹#›</a:t>
            </a:fld>
            <a:endParaRPr lang="en-US"/>
          </a:p>
        </p:txBody>
      </p:sp>
    </p:spTree>
    <p:extLst>
      <p:ext uri="{BB962C8B-B14F-4D97-AF65-F5344CB8AC3E}">
        <p14:creationId xmlns:p14="http://schemas.microsoft.com/office/powerpoint/2010/main" val="2938109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FB2A-1FCC-71B8-0464-2E0007F234BD}"/>
              </a:ext>
            </a:extLst>
          </p:cNvPr>
          <p:cNvSpPr>
            <a:spLocks noGrp="1"/>
          </p:cNvSpPr>
          <p:nvPr>
            <p:ph type="ctrTitle"/>
          </p:nvPr>
        </p:nvSpPr>
        <p:spPr>
          <a:xfrm>
            <a:off x="1589988" y="1525523"/>
            <a:ext cx="9144000" cy="2387600"/>
          </a:xfrm>
        </p:spPr>
        <p:txBody>
          <a:bodyPr>
            <a:normAutofit fontScale="90000"/>
          </a:bodyPr>
          <a:lstStyle/>
          <a:p>
            <a:r>
              <a:rPr lang="en-US" b="1" dirty="0">
                <a:solidFill>
                  <a:schemeClr val="accent1">
                    <a:lumMod val="50000"/>
                  </a:schemeClr>
                </a:solidFill>
                <a:latin typeface="Arial Black" panose="020B0A04020102020204" pitchFamily="34" charset="0"/>
              </a:rPr>
              <a:t>Diabetes</a:t>
            </a:r>
            <a:r>
              <a:rPr lang="en-US" b="1" dirty="0">
                <a:solidFill>
                  <a:schemeClr val="accent1">
                    <a:lumMod val="50000"/>
                  </a:schemeClr>
                </a:solidFill>
              </a:rPr>
              <a:t> </a:t>
            </a:r>
            <a:r>
              <a:rPr lang="en-US" b="1" dirty="0">
                <a:solidFill>
                  <a:schemeClr val="accent1">
                    <a:lumMod val="50000"/>
                  </a:schemeClr>
                </a:solidFill>
                <a:latin typeface="Arial Black" panose="020B0A04020102020204" pitchFamily="34" charset="0"/>
              </a:rPr>
              <a:t>Prediction</a:t>
            </a:r>
            <a:br>
              <a:rPr lang="en-US" b="1" dirty="0">
                <a:solidFill>
                  <a:schemeClr val="accent1">
                    <a:lumMod val="50000"/>
                  </a:schemeClr>
                </a:solidFill>
              </a:rPr>
            </a:br>
            <a:r>
              <a:rPr lang="en-US" b="1" dirty="0">
                <a:solidFill>
                  <a:schemeClr val="accent1">
                    <a:lumMod val="75000"/>
                  </a:schemeClr>
                </a:solidFill>
              </a:rPr>
              <a:t>AND </a:t>
            </a:r>
            <a:br>
              <a:rPr lang="en-US" b="1">
                <a:solidFill>
                  <a:schemeClr val="accent1">
                    <a:lumMod val="75000"/>
                  </a:schemeClr>
                </a:solidFill>
              </a:rPr>
            </a:br>
            <a:r>
              <a:rPr lang="en-US" b="1">
                <a:solidFill>
                  <a:schemeClr val="accent1">
                    <a:lumMod val="75000"/>
                  </a:schemeClr>
                </a:solidFill>
              </a:rPr>
              <a:t>Feature Engineering</a:t>
            </a:r>
            <a:endParaRPr lang="en-US" b="1" dirty="0">
              <a:solidFill>
                <a:schemeClr val="accent1">
                  <a:lumMod val="75000"/>
                </a:schemeClr>
              </a:solidFill>
              <a:latin typeface="Arial Black" panose="020B0A04020102020204" pitchFamily="34" charset="0"/>
            </a:endParaRPr>
          </a:p>
        </p:txBody>
      </p:sp>
      <p:sp>
        <p:nvSpPr>
          <p:cNvPr id="3" name="Subtitle 2">
            <a:extLst>
              <a:ext uri="{FF2B5EF4-FFF2-40B4-BE49-F238E27FC236}">
                <a16:creationId xmlns:a16="http://schemas.microsoft.com/office/drawing/2014/main" id="{6D112373-B0CF-29E8-76DE-3CBF05341E21}"/>
              </a:ext>
            </a:extLst>
          </p:cNvPr>
          <p:cNvSpPr>
            <a:spLocks noGrp="1"/>
          </p:cNvSpPr>
          <p:nvPr>
            <p:ph type="subTitle" idx="1"/>
          </p:nvPr>
        </p:nvSpPr>
        <p:spPr>
          <a:xfrm>
            <a:off x="1524000" y="3913123"/>
            <a:ext cx="9144000" cy="1655762"/>
          </a:xfrm>
        </p:spPr>
        <p:txBody>
          <a:bodyPr>
            <a:normAutofit/>
          </a:bodyPr>
          <a:lstStyle/>
          <a:p>
            <a:r>
              <a:rPr lang="en-US" dirty="0">
                <a:solidFill>
                  <a:schemeClr val="accent5">
                    <a:lumMod val="60000"/>
                    <a:lumOff val="40000"/>
                  </a:schemeClr>
                </a:solidFill>
              </a:rPr>
              <a:t>Capstone Project</a:t>
            </a:r>
          </a:p>
        </p:txBody>
      </p:sp>
    </p:spTree>
    <p:extLst>
      <p:ext uri="{BB962C8B-B14F-4D97-AF65-F5344CB8AC3E}">
        <p14:creationId xmlns:p14="http://schemas.microsoft.com/office/powerpoint/2010/main" val="2883656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999E-9E36-5B57-86E1-47C44B422B03}"/>
              </a:ext>
            </a:extLst>
          </p:cNvPr>
          <p:cNvSpPr>
            <a:spLocks noGrp="1"/>
          </p:cNvSpPr>
          <p:nvPr>
            <p:ph type="title"/>
          </p:nvPr>
        </p:nvSpPr>
        <p:spPr/>
        <p:txBody>
          <a:bodyPr/>
          <a:lstStyle/>
          <a:p>
            <a:r>
              <a:rPr lang="en-IN" b="1" dirty="0">
                <a:solidFill>
                  <a:schemeClr val="accent1">
                    <a:lumMod val="50000"/>
                  </a:schemeClr>
                </a:solidFill>
                <a:latin typeface="Arial Black" panose="020B0A04020102020204" pitchFamily="34" charset="0"/>
              </a:rPr>
              <a:t>Unsupervised Learning</a:t>
            </a:r>
          </a:p>
        </p:txBody>
      </p:sp>
      <p:pic>
        <p:nvPicPr>
          <p:cNvPr id="2050" name="Picture 2">
            <a:extLst>
              <a:ext uri="{FF2B5EF4-FFF2-40B4-BE49-F238E27FC236}">
                <a16:creationId xmlns:a16="http://schemas.microsoft.com/office/drawing/2014/main" id="{EC1E057F-C486-E9A9-6339-F175EA0814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3666" y="1772739"/>
            <a:ext cx="5330963" cy="41788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5BDD93-8FEA-5BBE-1091-81051D96825D}"/>
              </a:ext>
            </a:extLst>
          </p:cNvPr>
          <p:cNvSpPr txBox="1"/>
          <p:nvPr/>
        </p:nvSpPr>
        <p:spPr>
          <a:xfrm>
            <a:off x="8209722" y="3279913"/>
            <a:ext cx="643125" cy="369332"/>
          </a:xfrm>
          <a:prstGeom prst="rect">
            <a:avLst/>
          </a:prstGeom>
          <a:noFill/>
        </p:spPr>
        <p:txBody>
          <a:bodyPr wrap="none" rtlCol="0">
            <a:spAutoFit/>
          </a:bodyPr>
          <a:lstStyle/>
          <a:p>
            <a:r>
              <a:rPr lang="en-US" dirty="0"/>
              <a:t>K = 3</a:t>
            </a:r>
            <a:endParaRPr lang="en-IN" dirty="0"/>
          </a:p>
        </p:txBody>
      </p:sp>
    </p:spTree>
    <p:extLst>
      <p:ext uri="{BB962C8B-B14F-4D97-AF65-F5344CB8AC3E}">
        <p14:creationId xmlns:p14="http://schemas.microsoft.com/office/powerpoint/2010/main" val="857220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C2115C6-0188-0384-8D45-7BF6BDA4B2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5400000">
            <a:off x="3171413" y="-2082521"/>
            <a:ext cx="5845824" cy="1102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8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7ECFD0-5FD4-8635-739E-A2F808FA028C}"/>
              </a:ext>
            </a:extLst>
          </p:cNvPr>
          <p:cNvSpPr>
            <a:spLocks noGrp="1"/>
          </p:cNvSpPr>
          <p:nvPr>
            <p:ph type="title"/>
          </p:nvPr>
        </p:nvSpPr>
        <p:spPr>
          <a:xfrm>
            <a:off x="839788" y="457199"/>
            <a:ext cx="3932237" cy="2154025"/>
          </a:xfrm>
        </p:spPr>
        <p:txBody>
          <a:bodyPr/>
          <a:lstStyle/>
          <a:p>
            <a:r>
              <a:rPr lang="en-US" sz="2200" b="1" dirty="0">
                <a:solidFill>
                  <a:schemeClr val="accent5">
                    <a:lumMod val="50000"/>
                  </a:schemeClr>
                </a:solidFill>
              </a:rPr>
              <a:t>4. Pair Plot:</a:t>
            </a:r>
          </a:p>
        </p:txBody>
      </p:sp>
      <p:pic>
        <p:nvPicPr>
          <p:cNvPr id="2050" name="Picture 2">
            <a:extLst>
              <a:ext uri="{FF2B5EF4-FFF2-40B4-BE49-F238E27FC236}">
                <a16:creationId xmlns:a16="http://schemas.microsoft.com/office/drawing/2014/main" id="{0E6EF8AE-E0C2-AABF-F4A0-374AA4EA55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16089" y="457199"/>
            <a:ext cx="5034716" cy="4873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8D1AD081-2F00-8760-01D7-E6A132DEDA4E}"/>
              </a:ext>
            </a:extLst>
          </p:cNvPr>
          <p:cNvSpPr>
            <a:spLocks noGrp="1"/>
          </p:cNvSpPr>
          <p:nvPr>
            <p:ph type="body" sz="half" idx="2"/>
          </p:nvPr>
        </p:nvSpPr>
        <p:spPr>
          <a:xfrm>
            <a:off x="839788" y="2752626"/>
            <a:ext cx="3932237" cy="3116361"/>
          </a:xfrm>
        </p:spPr>
        <p:txBody>
          <a:bodyPr>
            <a:normAutofit/>
          </a:bodyPr>
          <a:lstStyle/>
          <a:p>
            <a:r>
              <a:rPr lang="en-US" sz="2200" dirty="0">
                <a:solidFill>
                  <a:schemeClr val="accent5">
                    <a:lumMod val="75000"/>
                  </a:schemeClr>
                </a:solidFill>
                <a:latin typeface="+mj-lt"/>
              </a:rPr>
              <a:t>Pair plot is used in Target variable analysis to understand the distribution of data based on independent variable using scatter plot</a:t>
            </a:r>
          </a:p>
        </p:txBody>
      </p:sp>
      <p:sp>
        <p:nvSpPr>
          <p:cNvPr id="3" name="TextBox 2">
            <a:extLst>
              <a:ext uri="{FF2B5EF4-FFF2-40B4-BE49-F238E27FC236}">
                <a16:creationId xmlns:a16="http://schemas.microsoft.com/office/drawing/2014/main" id="{06BD0420-763D-41AF-1003-E2C2070FA654}"/>
              </a:ext>
            </a:extLst>
          </p:cNvPr>
          <p:cNvSpPr txBox="1"/>
          <p:nvPr/>
        </p:nvSpPr>
        <p:spPr>
          <a:xfrm>
            <a:off x="183382" y="5472226"/>
            <a:ext cx="10523017" cy="1477328"/>
          </a:xfrm>
          <a:prstGeom prst="rect">
            <a:avLst/>
          </a:prstGeom>
          <a:noFill/>
        </p:spPr>
        <p:txBody>
          <a:bodyPr wrap="square" rtlCol="0">
            <a:spAutoFit/>
          </a:bodyPr>
          <a:lstStyle/>
          <a:p>
            <a:r>
              <a:rPr lang="en-US" sz="1800" b="1" i="0" dirty="0">
                <a:solidFill>
                  <a:schemeClr val="accent1">
                    <a:lumMod val="50000"/>
                  </a:schemeClr>
                </a:solidFill>
                <a:effectLst/>
                <a:latin typeface="Helvetica Neue"/>
              </a:rPr>
              <a:t>It seems like that there is no significant linear relationship or structure between the variables. If the variables appear as clouds or do not show any clear patterns or correlations, it may indeed suggest that performing Principal Component Analysis (PCA) might not be beneficial in this case.</a:t>
            </a:r>
            <a:endParaRPr lang="en-IN" sz="1800" b="1" dirty="0">
              <a:solidFill>
                <a:schemeClr val="accent1">
                  <a:lumMod val="50000"/>
                </a:schemeClr>
              </a:solidFill>
            </a:endParaRPr>
          </a:p>
          <a:p>
            <a:endParaRPr lang="en-IN" dirty="0"/>
          </a:p>
        </p:txBody>
      </p:sp>
    </p:spTree>
    <p:extLst>
      <p:ext uri="{BB962C8B-B14F-4D97-AF65-F5344CB8AC3E}">
        <p14:creationId xmlns:p14="http://schemas.microsoft.com/office/powerpoint/2010/main" val="355459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2C62D6-7A4E-6B4E-CA41-6A3AD92EE902}"/>
              </a:ext>
            </a:extLst>
          </p:cNvPr>
          <p:cNvSpPr>
            <a:spLocks noGrp="1"/>
          </p:cNvSpPr>
          <p:nvPr>
            <p:ph idx="1"/>
          </p:nvPr>
        </p:nvSpPr>
        <p:spPr>
          <a:xfrm>
            <a:off x="838200" y="518474"/>
            <a:ext cx="10515600" cy="5658489"/>
          </a:xfrm>
        </p:spPr>
        <p:txBody>
          <a:bodyPr>
            <a:normAutofit/>
          </a:bodyPr>
          <a:lstStyle/>
          <a:p>
            <a:r>
              <a:rPr lang="en-US" sz="2200" b="1" dirty="0">
                <a:solidFill>
                  <a:schemeClr val="accent1">
                    <a:lumMod val="50000"/>
                  </a:schemeClr>
                </a:solidFill>
              </a:rPr>
              <a:t>Outlier Analysis – True – Outlier present, False – outlier absent</a:t>
            </a:r>
          </a:p>
          <a:p>
            <a:endParaRPr lang="en-US" sz="2200" dirty="0"/>
          </a:p>
          <a:p>
            <a:endParaRPr lang="en-US" sz="2200" dirty="0"/>
          </a:p>
          <a:p>
            <a:endParaRPr lang="en-US" sz="2200" dirty="0"/>
          </a:p>
          <a:p>
            <a:pPr marL="0" indent="0">
              <a:buNone/>
            </a:pPr>
            <a:endParaRPr lang="en-US" sz="2200" dirty="0"/>
          </a:p>
          <a:p>
            <a:pPr marL="0" indent="0">
              <a:buNone/>
            </a:pPr>
            <a:endParaRPr lang="en-US" sz="2200" dirty="0"/>
          </a:p>
          <a:p>
            <a:r>
              <a:rPr lang="en-US" sz="2200" b="1" dirty="0">
                <a:solidFill>
                  <a:schemeClr val="accent1">
                    <a:lumMod val="50000"/>
                  </a:schemeClr>
                </a:solidFill>
              </a:rPr>
              <a:t>Missing Value Analysis -</a:t>
            </a:r>
          </a:p>
          <a:p>
            <a:endParaRPr lang="en-US" sz="2200" dirty="0"/>
          </a:p>
          <a:p>
            <a:pPr marL="0" indent="0">
              <a:buNone/>
            </a:pPr>
            <a:endParaRPr lang="en-US" sz="2200" dirty="0"/>
          </a:p>
          <a:p>
            <a:r>
              <a:rPr lang="en-US" sz="2200" b="1" dirty="0">
                <a:solidFill>
                  <a:schemeClr val="accent1">
                    <a:lumMod val="50000"/>
                  </a:schemeClr>
                </a:solidFill>
              </a:rPr>
              <a:t>Correlation Analysis -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p>
        </p:txBody>
      </p:sp>
      <p:pic>
        <p:nvPicPr>
          <p:cNvPr id="9" name="Picture 8">
            <a:extLst>
              <a:ext uri="{FF2B5EF4-FFF2-40B4-BE49-F238E27FC236}">
                <a16:creationId xmlns:a16="http://schemas.microsoft.com/office/drawing/2014/main" id="{F2850FD0-6040-8C9C-1869-5649DAEEAE9D}"/>
              </a:ext>
            </a:extLst>
          </p:cNvPr>
          <p:cNvPicPr>
            <a:picLocks noChangeAspect="1"/>
          </p:cNvPicPr>
          <p:nvPr/>
        </p:nvPicPr>
        <p:blipFill>
          <a:blip r:embed="rId2"/>
          <a:stretch>
            <a:fillRect/>
          </a:stretch>
        </p:blipFill>
        <p:spPr>
          <a:xfrm>
            <a:off x="1432522" y="1030222"/>
            <a:ext cx="2932088" cy="1948648"/>
          </a:xfrm>
          <a:prstGeom prst="rect">
            <a:avLst/>
          </a:prstGeom>
        </p:spPr>
      </p:pic>
      <p:pic>
        <p:nvPicPr>
          <p:cNvPr id="11" name="Picture 10">
            <a:extLst>
              <a:ext uri="{FF2B5EF4-FFF2-40B4-BE49-F238E27FC236}">
                <a16:creationId xmlns:a16="http://schemas.microsoft.com/office/drawing/2014/main" id="{73B88B17-0CC9-9417-FC38-BA73C0921769}"/>
              </a:ext>
            </a:extLst>
          </p:cNvPr>
          <p:cNvPicPr>
            <a:picLocks noChangeAspect="1"/>
          </p:cNvPicPr>
          <p:nvPr/>
        </p:nvPicPr>
        <p:blipFill>
          <a:blip r:embed="rId3"/>
          <a:stretch>
            <a:fillRect/>
          </a:stretch>
        </p:blipFill>
        <p:spPr>
          <a:xfrm>
            <a:off x="1300547" y="3657602"/>
            <a:ext cx="2281640" cy="757464"/>
          </a:xfrm>
          <a:prstGeom prst="rect">
            <a:avLst/>
          </a:prstGeom>
        </p:spPr>
      </p:pic>
      <p:pic>
        <p:nvPicPr>
          <p:cNvPr id="13" name="Picture 12">
            <a:extLst>
              <a:ext uri="{FF2B5EF4-FFF2-40B4-BE49-F238E27FC236}">
                <a16:creationId xmlns:a16="http://schemas.microsoft.com/office/drawing/2014/main" id="{E4DC71D8-66A6-A3B6-7042-B045155A42A3}"/>
              </a:ext>
            </a:extLst>
          </p:cNvPr>
          <p:cNvPicPr>
            <a:picLocks noChangeAspect="1"/>
          </p:cNvPicPr>
          <p:nvPr/>
        </p:nvPicPr>
        <p:blipFill>
          <a:blip r:embed="rId4"/>
          <a:stretch>
            <a:fillRect/>
          </a:stretch>
        </p:blipFill>
        <p:spPr>
          <a:xfrm>
            <a:off x="1300546" y="4832423"/>
            <a:ext cx="4625741" cy="1425063"/>
          </a:xfrm>
          <a:prstGeom prst="rect">
            <a:avLst/>
          </a:prstGeom>
        </p:spPr>
      </p:pic>
      <p:pic>
        <p:nvPicPr>
          <p:cNvPr id="3074" name="Picture 2">
            <a:extLst>
              <a:ext uri="{FF2B5EF4-FFF2-40B4-BE49-F238E27FC236}">
                <a16:creationId xmlns:a16="http://schemas.microsoft.com/office/drawing/2014/main" id="{C392E076-BD5B-43EC-C7C1-79D906100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86" y="2144635"/>
            <a:ext cx="4976978" cy="420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72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C89E-20C5-A214-C0E1-A217A97CCAD9}"/>
              </a:ext>
            </a:extLst>
          </p:cNvPr>
          <p:cNvSpPr>
            <a:spLocks noGrp="1"/>
          </p:cNvSpPr>
          <p:nvPr>
            <p:ph type="title"/>
          </p:nvPr>
        </p:nvSpPr>
        <p:spPr/>
        <p:txBody>
          <a:bodyPr/>
          <a:lstStyle/>
          <a:p>
            <a:r>
              <a:rPr lang="en-IN" b="1" dirty="0">
                <a:solidFill>
                  <a:schemeClr val="accent1">
                    <a:lumMod val="50000"/>
                  </a:schemeClr>
                </a:solidFill>
                <a:latin typeface="Arial Black" panose="020B0A04020102020204" pitchFamily="34" charset="0"/>
              </a:rPr>
              <a:t>Filling In Median Values</a:t>
            </a:r>
          </a:p>
        </p:txBody>
      </p:sp>
      <p:pic>
        <p:nvPicPr>
          <p:cNvPr id="4098" name="Picture 2">
            <a:extLst>
              <a:ext uri="{FF2B5EF4-FFF2-40B4-BE49-F238E27FC236}">
                <a16:creationId xmlns:a16="http://schemas.microsoft.com/office/drawing/2014/main" id="{E6DF67B5-35B5-7E4E-5DA7-A367EE390B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01170" y="1805747"/>
            <a:ext cx="7465436" cy="38595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E0D3D7-124C-44C7-5BDD-F18116556C34}"/>
              </a:ext>
            </a:extLst>
          </p:cNvPr>
          <p:cNvPicPr>
            <a:picLocks noChangeAspect="1"/>
          </p:cNvPicPr>
          <p:nvPr/>
        </p:nvPicPr>
        <p:blipFill>
          <a:blip r:embed="rId3">
            <a:extLst>
              <a:ext uri="{28A0092B-C50C-407E-A947-70E740481C1C}">
                <a14:useLocalDpi xmlns:a14="http://schemas.microsoft.com/office/drawing/2010/main" val="0"/>
              </a:ext>
            </a:extLst>
          </a:blip>
          <a:srcRect l="19810" t="47102" r="60707" b="31738"/>
          <a:stretch/>
        </p:blipFill>
        <p:spPr>
          <a:xfrm>
            <a:off x="1143000" y="2284412"/>
            <a:ext cx="2375452" cy="1451114"/>
          </a:xfrm>
          <a:prstGeom prst="rect">
            <a:avLst/>
          </a:prstGeom>
        </p:spPr>
      </p:pic>
      <p:sp>
        <p:nvSpPr>
          <p:cNvPr id="8" name="TextBox 7">
            <a:extLst>
              <a:ext uri="{FF2B5EF4-FFF2-40B4-BE49-F238E27FC236}">
                <a16:creationId xmlns:a16="http://schemas.microsoft.com/office/drawing/2014/main" id="{8BC68CFE-9B4A-41A0-F52D-8A03B2E7CEA9}"/>
              </a:ext>
            </a:extLst>
          </p:cNvPr>
          <p:cNvSpPr txBox="1"/>
          <p:nvPr/>
        </p:nvSpPr>
        <p:spPr>
          <a:xfrm>
            <a:off x="1143000" y="4144584"/>
            <a:ext cx="1804340" cy="369332"/>
          </a:xfrm>
          <a:prstGeom prst="rect">
            <a:avLst/>
          </a:prstGeom>
          <a:noFill/>
        </p:spPr>
        <p:txBody>
          <a:bodyPr wrap="none" rtlCol="0">
            <a:spAutoFit/>
          </a:bodyPr>
          <a:lstStyle/>
          <a:p>
            <a:r>
              <a:rPr lang="en-US" b="1" dirty="0">
                <a:solidFill>
                  <a:schemeClr val="accent1">
                    <a:lumMod val="50000"/>
                  </a:schemeClr>
                </a:solidFill>
              </a:rPr>
              <a:t>MISSING VALUES</a:t>
            </a:r>
            <a:endParaRPr lang="en-IN" b="1" dirty="0">
              <a:solidFill>
                <a:schemeClr val="accent1">
                  <a:lumMod val="50000"/>
                </a:schemeClr>
              </a:solidFill>
            </a:endParaRPr>
          </a:p>
        </p:txBody>
      </p:sp>
      <p:sp>
        <p:nvSpPr>
          <p:cNvPr id="9" name="TextBox 8">
            <a:extLst>
              <a:ext uri="{FF2B5EF4-FFF2-40B4-BE49-F238E27FC236}">
                <a16:creationId xmlns:a16="http://schemas.microsoft.com/office/drawing/2014/main" id="{6E1D8368-479A-4715-9456-64DCA9E3C3B9}"/>
              </a:ext>
            </a:extLst>
          </p:cNvPr>
          <p:cNvSpPr txBox="1"/>
          <p:nvPr/>
        </p:nvSpPr>
        <p:spPr>
          <a:xfrm>
            <a:off x="5665304" y="5854148"/>
            <a:ext cx="4590616" cy="369332"/>
          </a:xfrm>
          <a:prstGeom prst="rect">
            <a:avLst/>
          </a:prstGeom>
          <a:noFill/>
        </p:spPr>
        <p:txBody>
          <a:bodyPr wrap="none" rtlCol="0">
            <a:spAutoFit/>
          </a:bodyPr>
          <a:lstStyle/>
          <a:p>
            <a:r>
              <a:rPr lang="en-US" b="1" dirty="0">
                <a:solidFill>
                  <a:schemeClr val="accent1">
                    <a:lumMod val="50000"/>
                  </a:schemeClr>
                </a:solidFill>
              </a:rPr>
              <a:t>VISUAL REPRESENTATION OF MISSING VALUES</a:t>
            </a:r>
            <a:endParaRPr lang="en-IN" b="1" dirty="0">
              <a:solidFill>
                <a:schemeClr val="accent1">
                  <a:lumMod val="50000"/>
                </a:schemeClr>
              </a:solidFill>
            </a:endParaRPr>
          </a:p>
        </p:txBody>
      </p:sp>
    </p:spTree>
    <p:extLst>
      <p:ext uri="{BB962C8B-B14F-4D97-AF65-F5344CB8AC3E}">
        <p14:creationId xmlns:p14="http://schemas.microsoft.com/office/powerpoint/2010/main" val="2734423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D8DAD6-4A00-3D89-E61C-1505100164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9250" t="27255" r="13939" b="14271"/>
          <a:stretch/>
        </p:blipFill>
        <p:spPr>
          <a:xfrm>
            <a:off x="506894" y="1428056"/>
            <a:ext cx="8706679" cy="4286364"/>
          </a:xfrm>
        </p:spPr>
      </p:pic>
      <p:pic>
        <p:nvPicPr>
          <p:cNvPr id="13" name="Picture 12">
            <a:extLst>
              <a:ext uri="{FF2B5EF4-FFF2-40B4-BE49-F238E27FC236}">
                <a16:creationId xmlns:a16="http://schemas.microsoft.com/office/drawing/2014/main" id="{76898C66-74C3-B30E-583C-AC69E619234C}"/>
              </a:ext>
            </a:extLst>
          </p:cNvPr>
          <p:cNvPicPr>
            <a:picLocks noChangeAspect="1"/>
          </p:cNvPicPr>
          <p:nvPr/>
        </p:nvPicPr>
        <p:blipFill>
          <a:blip r:embed="rId3">
            <a:extLst>
              <a:ext uri="{28A0092B-C50C-407E-A947-70E740481C1C}">
                <a14:useLocalDpi xmlns:a14="http://schemas.microsoft.com/office/drawing/2010/main" val="0"/>
              </a:ext>
            </a:extLst>
          </a:blip>
          <a:srcRect l="19728" t="39565" r="60544" b="31753"/>
          <a:stretch/>
        </p:blipFill>
        <p:spPr>
          <a:xfrm>
            <a:off x="9471989" y="2587755"/>
            <a:ext cx="2572247" cy="2103515"/>
          </a:xfrm>
          <a:prstGeom prst="rect">
            <a:avLst/>
          </a:prstGeom>
        </p:spPr>
      </p:pic>
      <p:sp>
        <p:nvSpPr>
          <p:cNvPr id="14" name="TextBox 13">
            <a:extLst>
              <a:ext uri="{FF2B5EF4-FFF2-40B4-BE49-F238E27FC236}">
                <a16:creationId xmlns:a16="http://schemas.microsoft.com/office/drawing/2014/main" id="{730BE262-B1D8-4D81-5285-35883074CA91}"/>
              </a:ext>
            </a:extLst>
          </p:cNvPr>
          <p:cNvSpPr txBox="1"/>
          <p:nvPr/>
        </p:nvSpPr>
        <p:spPr>
          <a:xfrm>
            <a:off x="874644" y="556591"/>
            <a:ext cx="4760844" cy="461665"/>
          </a:xfrm>
          <a:prstGeom prst="rect">
            <a:avLst/>
          </a:prstGeom>
          <a:noFill/>
        </p:spPr>
        <p:txBody>
          <a:bodyPr wrap="square" rtlCol="0">
            <a:spAutoFit/>
          </a:bodyPr>
          <a:lstStyle/>
          <a:p>
            <a:r>
              <a:rPr lang="en-US" sz="2400" b="1" dirty="0">
                <a:solidFill>
                  <a:schemeClr val="accent1">
                    <a:lumMod val="50000"/>
                  </a:schemeClr>
                </a:solidFill>
                <a:latin typeface="Arial Black" panose="020B0A04020102020204" pitchFamily="34" charset="0"/>
              </a:rPr>
              <a:t>Replacing missing values</a:t>
            </a:r>
            <a:endParaRPr lang="en-IN" sz="2400" b="1" dirty="0">
              <a:solidFill>
                <a:schemeClr val="accent1">
                  <a:lumMod val="50000"/>
                </a:schemeClr>
              </a:solidFill>
              <a:latin typeface="Arial Black" panose="020B0A04020102020204" pitchFamily="34" charset="0"/>
            </a:endParaRPr>
          </a:p>
        </p:txBody>
      </p:sp>
    </p:spTree>
    <p:extLst>
      <p:ext uri="{BB962C8B-B14F-4D97-AF65-F5344CB8AC3E}">
        <p14:creationId xmlns:p14="http://schemas.microsoft.com/office/powerpoint/2010/main" val="2344629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103A-F630-A74A-0FB4-5BA92681A12A}"/>
              </a:ext>
            </a:extLst>
          </p:cNvPr>
          <p:cNvSpPr>
            <a:spLocks noGrp="1"/>
          </p:cNvSpPr>
          <p:nvPr>
            <p:ph type="title"/>
          </p:nvPr>
        </p:nvSpPr>
        <p:spPr/>
        <p:txBody>
          <a:bodyPr/>
          <a:lstStyle/>
          <a:p>
            <a:r>
              <a:rPr lang="en-IN" dirty="0"/>
              <a:t>Local Outlier Factor(Dealing with Outliers)</a:t>
            </a:r>
          </a:p>
        </p:txBody>
      </p:sp>
      <p:pic>
        <p:nvPicPr>
          <p:cNvPr id="5" name="Content Placeholder 4" descr="A screenshot of a computer">
            <a:extLst>
              <a:ext uri="{FF2B5EF4-FFF2-40B4-BE49-F238E27FC236}">
                <a16:creationId xmlns:a16="http://schemas.microsoft.com/office/drawing/2014/main" id="{8B2C6789-E84E-BFC0-ED19-E189986DCAD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9696" t="40004" r="42938" b="48710"/>
          <a:stretch/>
        </p:blipFill>
        <p:spPr>
          <a:xfrm>
            <a:off x="1042186" y="1371601"/>
            <a:ext cx="7801890" cy="1325563"/>
          </a:xfrm>
        </p:spPr>
      </p:pic>
      <p:pic>
        <p:nvPicPr>
          <p:cNvPr id="7" name="Picture 6" descr="A screenshot of a computer">
            <a:extLst>
              <a:ext uri="{FF2B5EF4-FFF2-40B4-BE49-F238E27FC236}">
                <a16:creationId xmlns:a16="http://schemas.microsoft.com/office/drawing/2014/main" id="{FBA870F2-08F2-FAC1-349C-17C1C1E0C966}"/>
              </a:ext>
            </a:extLst>
          </p:cNvPr>
          <p:cNvPicPr>
            <a:picLocks noChangeAspect="1"/>
          </p:cNvPicPr>
          <p:nvPr/>
        </p:nvPicPr>
        <p:blipFill>
          <a:blip r:embed="rId3">
            <a:extLst>
              <a:ext uri="{28A0092B-C50C-407E-A947-70E740481C1C}">
                <a14:useLocalDpi xmlns:a14="http://schemas.microsoft.com/office/drawing/2010/main" val="0"/>
              </a:ext>
            </a:extLst>
          </a:blip>
          <a:srcRect l="19810" t="37681" r="14728" b="30145"/>
          <a:stretch/>
        </p:blipFill>
        <p:spPr>
          <a:xfrm>
            <a:off x="1042185" y="3498574"/>
            <a:ext cx="9275359" cy="2564296"/>
          </a:xfrm>
          <a:prstGeom prst="rect">
            <a:avLst/>
          </a:prstGeom>
        </p:spPr>
      </p:pic>
    </p:spTree>
    <p:extLst>
      <p:ext uri="{BB962C8B-B14F-4D97-AF65-F5344CB8AC3E}">
        <p14:creationId xmlns:p14="http://schemas.microsoft.com/office/powerpoint/2010/main" val="1208409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F6BF-211F-607B-4E3C-50D761331F7B}"/>
              </a:ext>
            </a:extLst>
          </p:cNvPr>
          <p:cNvSpPr>
            <a:spLocks noGrp="1"/>
          </p:cNvSpPr>
          <p:nvPr>
            <p:ph type="title"/>
          </p:nvPr>
        </p:nvSpPr>
        <p:spPr/>
        <p:txBody>
          <a:bodyPr/>
          <a:lstStyle/>
          <a:p>
            <a:r>
              <a:rPr lang="en-US" b="1" dirty="0">
                <a:solidFill>
                  <a:schemeClr val="accent1">
                    <a:lumMod val="50000"/>
                  </a:schemeClr>
                </a:solidFill>
                <a:latin typeface="Arial Black" panose="020B0A04020102020204" pitchFamily="34" charset="0"/>
              </a:rPr>
              <a:t>Feature</a:t>
            </a:r>
            <a:r>
              <a:rPr lang="en-US" b="1" dirty="0">
                <a:solidFill>
                  <a:schemeClr val="accent1">
                    <a:lumMod val="50000"/>
                  </a:schemeClr>
                </a:solidFill>
              </a:rPr>
              <a:t> </a:t>
            </a:r>
            <a:r>
              <a:rPr lang="en-US" b="1" dirty="0">
                <a:solidFill>
                  <a:schemeClr val="accent1">
                    <a:lumMod val="50000"/>
                  </a:schemeClr>
                </a:solidFill>
                <a:latin typeface="Arial Black" panose="020B0A04020102020204" pitchFamily="34" charset="0"/>
              </a:rPr>
              <a:t>Engineering</a:t>
            </a:r>
          </a:p>
        </p:txBody>
      </p:sp>
      <p:sp>
        <p:nvSpPr>
          <p:cNvPr id="3" name="Content Placeholder 2">
            <a:extLst>
              <a:ext uri="{FF2B5EF4-FFF2-40B4-BE49-F238E27FC236}">
                <a16:creationId xmlns:a16="http://schemas.microsoft.com/office/drawing/2014/main" id="{4E2C62D6-7A4E-6B4E-CA41-6A3AD92EE902}"/>
              </a:ext>
            </a:extLst>
          </p:cNvPr>
          <p:cNvSpPr>
            <a:spLocks noGrp="1"/>
          </p:cNvSpPr>
          <p:nvPr>
            <p:ph idx="1"/>
          </p:nvPr>
        </p:nvSpPr>
        <p:spPr>
          <a:xfrm>
            <a:off x="838200" y="1825625"/>
            <a:ext cx="10515600" cy="936429"/>
          </a:xfrm>
          <a:solidFill>
            <a:schemeClr val="accent5">
              <a:lumMod val="20000"/>
              <a:lumOff val="80000"/>
            </a:schemeClr>
          </a:solidFill>
        </p:spPr>
        <p:txBody>
          <a:bodyPr>
            <a:normAutofit/>
          </a:bodyPr>
          <a:lstStyle/>
          <a:p>
            <a:r>
              <a:rPr lang="en-US" sz="2200" dirty="0">
                <a:solidFill>
                  <a:schemeClr val="accent5">
                    <a:lumMod val="50000"/>
                  </a:schemeClr>
                </a:solidFill>
              </a:rPr>
              <a:t>Processing for Missing Values and Outliers</a:t>
            </a:r>
            <a:endParaRPr lang="en-US" sz="1000" dirty="0">
              <a:solidFill>
                <a:schemeClr val="accent5">
                  <a:lumMod val="50000"/>
                </a:schemeClr>
              </a:solidFill>
            </a:endParaRPr>
          </a:p>
          <a:p>
            <a:r>
              <a:rPr lang="en-US" sz="2200" b="0" i="0" dirty="0">
                <a:solidFill>
                  <a:schemeClr val="accent5">
                    <a:lumMod val="50000"/>
                  </a:schemeClr>
                </a:solidFill>
                <a:effectLst/>
                <a:highlight>
                  <a:srgbClr val="FFFFFF"/>
                </a:highlight>
              </a:rPr>
              <a:t>Standardization of variables</a:t>
            </a:r>
            <a:endParaRPr lang="en-US" sz="2200" dirty="0">
              <a:solidFill>
                <a:schemeClr val="accent5">
                  <a:lumMod val="50000"/>
                </a:schemeClr>
              </a:solidFill>
            </a:endParaRPr>
          </a:p>
        </p:txBody>
      </p:sp>
      <p:pic>
        <p:nvPicPr>
          <p:cNvPr id="6" name="Picture 5">
            <a:extLst>
              <a:ext uri="{FF2B5EF4-FFF2-40B4-BE49-F238E27FC236}">
                <a16:creationId xmlns:a16="http://schemas.microsoft.com/office/drawing/2014/main" id="{CEDE0CA1-71B7-4E58-E984-BC19F63F5D92}"/>
              </a:ext>
            </a:extLst>
          </p:cNvPr>
          <p:cNvPicPr>
            <a:picLocks noChangeAspect="1"/>
          </p:cNvPicPr>
          <p:nvPr/>
        </p:nvPicPr>
        <p:blipFill>
          <a:blip r:embed="rId2"/>
          <a:stretch>
            <a:fillRect/>
          </a:stretch>
        </p:blipFill>
        <p:spPr>
          <a:xfrm>
            <a:off x="1172094" y="2896991"/>
            <a:ext cx="7491109" cy="1562235"/>
          </a:xfrm>
          <a:prstGeom prst="rect">
            <a:avLst/>
          </a:prstGeom>
        </p:spPr>
      </p:pic>
      <p:sp>
        <p:nvSpPr>
          <p:cNvPr id="4" name="TextBox 3">
            <a:extLst>
              <a:ext uri="{FF2B5EF4-FFF2-40B4-BE49-F238E27FC236}">
                <a16:creationId xmlns:a16="http://schemas.microsoft.com/office/drawing/2014/main" id="{6873C578-A02D-E78F-7AE7-7EB1416627A5}"/>
              </a:ext>
            </a:extLst>
          </p:cNvPr>
          <p:cNvSpPr txBox="1"/>
          <p:nvPr/>
        </p:nvSpPr>
        <p:spPr>
          <a:xfrm>
            <a:off x="838200" y="4671390"/>
            <a:ext cx="5737981"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accent5">
                    <a:lumMod val="50000"/>
                  </a:schemeClr>
                </a:solidFill>
              </a:rPr>
              <a:t>Added new features, assigned categorical variable.</a:t>
            </a:r>
            <a:endParaRPr lang="en-IN" sz="2000" dirty="0">
              <a:solidFill>
                <a:schemeClr val="accent5">
                  <a:lumMod val="50000"/>
                </a:schemeClr>
              </a:solidFill>
            </a:endParaRPr>
          </a:p>
        </p:txBody>
      </p:sp>
      <p:pic>
        <p:nvPicPr>
          <p:cNvPr id="7" name="Picture 6">
            <a:extLst>
              <a:ext uri="{FF2B5EF4-FFF2-40B4-BE49-F238E27FC236}">
                <a16:creationId xmlns:a16="http://schemas.microsoft.com/office/drawing/2014/main" id="{2DCAE93A-8233-2768-3BC0-35153B04BA5C}"/>
              </a:ext>
            </a:extLst>
          </p:cNvPr>
          <p:cNvPicPr>
            <a:picLocks noChangeAspect="1"/>
          </p:cNvPicPr>
          <p:nvPr/>
        </p:nvPicPr>
        <p:blipFill>
          <a:blip r:embed="rId3">
            <a:extLst>
              <a:ext uri="{28A0092B-C50C-407E-A947-70E740481C1C}">
                <a14:useLocalDpi xmlns:a14="http://schemas.microsoft.com/office/drawing/2010/main" val="0"/>
              </a:ext>
            </a:extLst>
          </a:blip>
          <a:srcRect l="18669" t="44204" r="14484" b="34977"/>
          <a:stretch/>
        </p:blipFill>
        <p:spPr>
          <a:xfrm>
            <a:off x="1172094" y="5065084"/>
            <a:ext cx="8150088" cy="1427791"/>
          </a:xfrm>
          <a:prstGeom prst="rect">
            <a:avLst/>
          </a:prstGeom>
        </p:spPr>
      </p:pic>
    </p:spTree>
    <p:extLst>
      <p:ext uri="{BB962C8B-B14F-4D97-AF65-F5344CB8AC3E}">
        <p14:creationId xmlns:p14="http://schemas.microsoft.com/office/powerpoint/2010/main" val="2455639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2EDD-5257-238E-2B5F-82260FCD45B5}"/>
              </a:ext>
            </a:extLst>
          </p:cNvPr>
          <p:cNvSpPr>
            <a:spLocks noGrp="1"/>
          </p:cNvSpPr>
          <p:nvPr>
            <p:ph type="title"/>
          </p:nvPr>
        </p:nvSpPr>
        <p:spPr/>
        <p:txBody>
          <a:bodyPr/>
          <a:lstStyle/>
          <a:p>
            <a:r>
              <a:rPr lang="en-IN" b="1" dirty="0">
                <a:solidFill>
                  <a:schemeClr val="accent1">
                    <a:lumMod val="50000"/>
                  </a:schemeClr>
                </a:solidFill>
                <a:latin typeface="Arial Black" panose="020B0A04020102020204" pitchFamily="34" charset="0"/>
              </a:rPr>
              <a:t>One Hot Encoding</a:t>
            </a:r>
          </a:p>
        </p:txBody>
      </p:sp>
      <p:pic>
        <p:nvPicPr>
          <p:cNvPr id="5" name="Content Placeholder 4">
            <a:extLst>
              <a:ext uri="{FF2B5EF4-FFF2-40B4-BE49-F238E27FC236}">
                <a16:creationId xmlns:a16="http://schemas.microsoft.com/office/drawing/2014/main" id="{B4DB6B5F-51FE-5C27-E448-1ED30FC1A0A5}"/>
              </a:ext>
            </a:extLst>
          </p:cNvPr>
          <p:cNvPicPr>
            <a:picLocks noGrp="1" noChangeAspect="1"/>
          </p:cNvPicPr>
          <p:nvPr>
            <p:ph idx="1"/>
          </p:nvPr>
        </p:nvPicPr>
        <p:blipFill>
          <a:blip r:embed="rId2"/>
          <a:srcRect l="19507" t="27255" r="13682" b="27520"/>
          <a:stretch/>
        </p:blipFill>
        <p:spPr>
          <a:xfrm>
            <a:off x="838200" y="1690688"/>
            <a:ext cx="10595009" cy="4034251"/>
          </a:xfrm>
        </p:spPr>
      </p:pic>
    </p:spTree>
    <p:extLst>
      <p:ext uri="{BB962C8B-B14F-4D97-AF65-F5344CB8AC3E}">
        <p14:creationId xmlns:p14="http://schemas.microsoft.com/office/powerpoint/2010/main" val="698367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9733-4392-6B12-7427-7FF0D373E655}"/>
              </a:ext>
            </a:extLst>
          </p:cNvPr>
          <p:cNvSpPr>
            <a:spLocks noGrp="1"/>
          </p:cNvSpPr>
          <p:nvPr>
            <p:ph type="title"/>
          </p:nvPr>
        </p:nvSpPr>
        <p:spPr/>
        <p:txBody>
          <a:bodyPr/>
          <a:lstStyle/>
          <a:p>
            <a:r>
              <a:rPr lang="en-IN" b="1" dirty="0">
                <a:solidFill>
                  <a:schemeClr val="accent1">
                    <a:lumMod val="50000"/>
                  </a:schemeClr>
                </a:solidFill>
                <a:latin typeface="Arial Black" panose="020B0A04020102020204" pitchFamily="34" charset="0"/>
              </a:rPr>
              <a:t>One Hot Encoding</a:t>
            </a:r>
          </a:p>
        </p:txBody>
      </p:sp>
      <p:pic>
        <p:nvPicPr>
          <p:cNvPr id="4" name="Content Placeholder 3" descr="A screenshot of a computer">
            <a:extLst>
              <a:ext uri="{FF2B5EF4-FFF2-40B4-BE49-F238E27FC236}">
                <a16:creationId xmlns:a16="http://schemas.microsoft.com/office/drawing/2014/main" id="{0BF60E86-7D49-A2F2-8E76-F65436FC7AB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9647" t="22174" r="14647" b="10724"/>
          <a:stretch/>
        </p:blipFill>
        <p:spPr>
          <a:xfrm>
            <a:off x="838200" y="1567207"/>
            <a:ext cx="8326259" cy="4783028"/>
          </a:xfrm>
          <a:prstGeom prst="rect">
            <a:avLst/>
          </a:prstGeom>
        </p:spPr>
      </p:pic>
    </p:spTree>
    <p:extLst>
      <p:ext uri="{BB962C8B-B14F-4D97-AF65-F5344CB8AC3E}">
        <p14:creationId xmlns:p14="http://schemas.microsoft.com/office/powerpoint/2010/main" val="192922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6B37-4059-2ACA-1883-A22DB86277D7}"/>
              </a:ext>
            </a:extLst>
          </p:cNvPr>
          <p:cNvSpPr>
            <a:spLocks noGrp="1"/>
          </p:cNvSpPr>
          <p:nvPr>
            <p:ph type="title"/>
          </p:nvPr>
        </p:nvSpPr>
        <p:spPr>
          <a:xfrm>
            <a:off x="838200" y="365125"/>
            <a:ext cx="10515600" cy="2170684"/>
          </a:xfrm>
        </p:spPr>
        <p:txBody>
          <a:bodyPr>
            <a:noAutofit/>
          </a:bodyPr>
          <a:lstStyle/>
          <a:p>
            <a:pPr algn="ctr"/>
            <a:r>
              <a:rPr lang="en-US" sz="5400" b="1" dirty="0">
                <a:solidFill>
                  <a:schemeClr val="accent1">
                    <a:lumMod val="50000"/>
                  </a:schemeClr>
                </a:solidFill>
                <a:latin typeface="Arial Black" panose="020B0A04020102020204" pitchFamily="34" charset="0"/>
              </a:rPr>
              <a:t>Problem</a:t>
            </a:r>
            <a:r>
              <a:rPr lang="en-US" sz="5400" b="1" dirty="0">
                <a:solidFill>
                  <a:schemeClr val="accent1">
                    <a:lumMod val="50000"/>
                  </a:schemeClr>
                </a:solidFill>
              </a:rPr>
              <a:t> </a:t>
            </a:r>
            <a:r>
              <a:rPr lang="en-US" sz="5400" b="1" dirty="0">
                <a:solidFill>
                  <a:schemeClr val="accent1">
                    <a:lumMod val="50000"/>
                  </a:schemeClr>
                </a:solidFill>
                <a:latin typeface="Arial Black" panose="020B0A04020102020204" pitchFamily="34" charset="0"/>
              </a:rPr>
              <a:t>statement</a:t>
            </a:r>
            <a:r>
              <a:rPr lang="en-US" sz="5400" b="1" dirty="0">
                <a:solidFill>
                  <a:schemeClr val="accent1">
                    <a:lumMod val="50000"/>
                  </a:schemeClr>
                </a:solidFill>
              </a:rPr>
              <a:t>:</a:t>
            </a:r>
          </a:p>
        </p:txBody>
      </p:sp>
      <p:sp>
        <p:nvSpPr>
          <p:cNvPr id="4" name="Content Placeholder 2">
            <a:extLst>
              <a:ext uri="{FF2B5EF4-FFF2-40B4-BE49-F238E27FC236}">
                <a16:creationId xmlns:a16="http://schemas.microsoft.com/office/drawing/2014/main" id="{94E7FD57-55B0-6478-F515-00A056F332EF}"/>
              </a:ext>
            </a:extLst>
          </p:cNvPr>
          <p:cNvSpPr txBox="1">
            <a:spLocks/>
          </p:cNvSpPr>
          <p:nvPr/>
        </p:nvSpPr>
        <p:spPr>
          <a:xfrm>
            <a:off x="990600" y="2799761"/>
            <a:ext cx="10515600" cy="3091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a:solidFill>
                  <a:schemeClr val="accent5">
                    <a:lumMod val="75000"/>
                  </a:schemeClr>
                </a:solidFill>
              </a:rPr>
              <a:t>The primary objective of this project is to develop a predictive model that accurately assesses the risk of diabetes in individuals using various health and demographic parameters. This model aims to support healthcare professionals in early diagnosis and preventive care, ultimately reducing the prevalence and impact of diabetes.</a:t>
            </a:r>
          </a:p>
        </p:txBody>
      </p:sp>
    </p:spTree>
    <p:extLst>
      <p:ext uri="{BB962C8B-B14F-4D97-AF65-F5344CB8AC3E}">
        <p14:creationId xmlns:p14="http://schemas.microsoft.com/office/powerpoint/2010/main" val="31972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F6BF-211F-607B-4E3C-50D761331F7B}"/>
              </a:ext>
            </a:extLst>
          </p:cNvPr>
          <p:cNvSpPr>
            <a:spLocks noGrp="1"/>
          </p:cNvSpPr>
          <p:nvPr>
            <p:ph type="title"/>
          </p:nvPr>
        </p:nvSpPr>
        <p:spPr/>
        <p:txBody>
          <a:bodyPr/>
          <a:lstStyle/>
          <a:p>
            <a:r>
              <a:rPr lang="en-US" b="1" dirty="0">
                <a:solidFill>
                  <a:schemeClr val="accent1">
                    <a:lumMod val="50000"/>
                  </a:schemeClr>
                </a:solidFill>
                <a:latin typeface="Arial Black" panose="020B0A04020102020204" pitchFamily="34" charset="0"/>
              </a:rPr>
              <a:t>Modelling</a:t>
            </a:r>
            <a:r>
              <a:rPr lang="en-US" b="1" dirty="0">
                <a:solidFill>
                  <a:schemeClr val="accent1">
                    <a:lumMod val="50000"/>
                  </a:schemeClr>
                </a:solidFill>
              </a:rPr>
              <a:t>:</a:t>
            </a:r>
          </a:p>
        </p:txBody>
      </p:sp>
      <p:sp>
        <p:nvSpPr>
          <p:cNvPr id="3" name="Content Placeholder 2">
            <a:extLst>
              <a:ext uri="{FF2B5EF4-FFF2-40B4-BE49-F238E27FC236}">
                <a16:creationId xmlns:a16="http://schemas.microsoft.com/office/drawing/2014/main" id="{4E2C62D6-7A4E-6B4E-CA41-6A3AD92EE902}"/>
              </a:ext>
            </a:extLst>
          </p:cNvPr>
          <p:cNvSpPr>
            <a:spLocks noGrp="1"/>
          </p:cNvSpPr>
          <p:nvPr>
            <p:ph idx="1"/>
          </p:nvPr>
        </p:nvSpPr>
        <p:spPr>
          <a:xfrm>
            <a:off x="838200" y="1825625"/>
            <a:ext cx="10515600" cy="3406251"/>
          </a:xfrm>
        </p:spPr>
        <p:txBody>
          <a:bodyPr>
            <a:normAutofit fontScale="92500" lnSpcReduction="20000"/>
          </a:bodyPr>
          <a:lstStyle/>
          <a:p>
            <a:r>
              <a:rPr lang="en-US" sz="2200" b="1" i="0" dirty="0">
                <a:solidFill>
                  <a:schemeClr val="accent5">
                    <a:lumMod val="50000"/>
                  </a:schemeClr>
                </a:solidFill>
                <a:effectLst/>
                <a:highlight>
                  <a:srgbClr val="FFFFFF"/>
                </a:highlight>
                <a:latin typeface="Helvetica Neue"/>
              </a:rPr>
              <a:t>Standardization for Numerical Variables</a:t>
            </a:r>
          </a:p>
          <a:p>
            <a:r>
              <a:rPr lang="en-US" sz="2200" b="1" dirty="0">
                <a:solidFill>
                  <a:schemeClr val="accent5">
                    <a:lumMod val="50000"/>
                  </a:schemeClr>
                </a:solidFill>
                <a:highlight>
                  <a:srgbClr val="FFFFFF"/>
                </a:highlight>
              </a:rPr>
              <a:t>Create Modelling</a:t>
            </a:r>
          </a:p>
          <a:p>
            <a:pPr marL="0" indent="0">
              <a:buNone/>
            </a:pPr>
            <a:r>
              <a:rPr lang="en-US" sz="2200" dirty="0"/>
              <a:t>    </a:t>
            </a:r>
            <a:r>
              <a:rPr lang="en-US" sz="2200" dirty="0">
                <a:solidFill>
                  <a:schemeClr val="accent5">
                    <a:lumMod val="75000"/>
                  </a:schemeClr>
                </a:solidFill>
              </a:rPr>
              <a:t>1. Splitting data into training and testing data.</a:t>
            </a:r>
          </a:p>
          <a:p>
            <a:pPr marL="0" indent="0">
              <a:buNone/>
            </a:pPr>
            <a:r>
              <a:rPr lang="en-US" sz="2200" dirty="0">
                <a:solidFill>
                  <a:schemeClr val="accent5">
                    <a:lumMod val="75000"/>
                  </a:schemeClr>
                </a:solidFill>
              </a:rPr>
              <a:t>    2. Used Linear regression.</a:t>
            </a:r>
          </a:p>
          <a:p>
            <a:pPr marL="0" indent="0">
              <a:buNone/>
            </a:pPr>
            <a:r>
              <a:rPr lang="en-US" sz="2200" dirty="0">
                <a:solidFill>
                  <a:schemeClr val="accent5">
                    <a:lumMod val="75000"/>
                  </a:schemeClr>
                </a:solidFill>
              </a:rPr>
              <a:t>    3. Fit the model to training data.</a:t>
            </a:r>
          </a:p>
          <a:p>
            <a:pPr marL="0" indent="0">
              <a:buNone/>
            </a:pPr>
            <a:r>
              <a:rPr lang="en-US" sz="2200" dirty="0">
                <a:solidFill>
                  <a:schemeClr val="accent5">
                    <a:lumMod val="75000"/>
                  </a:schemeClr>
                </a:solidFill>
              </a:rPr>
              <a:t>    4. Make predictions to the test data.</a:t>
            </a:r>
          </a:p>
          <a:p>
            <a:pPr marL="0" indent="0">
              <a:buNone/>
            </a:pPr>
            <a:r>
              <a:rPr lang="en-US" sz="2200" dirty="0">
                <a:solidFill>
                  <a:schemeClr val="accent5">
                    <a:lumMod val="75000"/>
                  </a:schemeClr>
                </a:solidFill>
              </a:rPr>
              <a:t>    5. We tested four models for best accuracy score.</a:t>
            </a:r>
          </a:p>
          <a:p>
            <a:pPr marL="0" indent="0">
              <a:buNone/>
            </a:pPr>
            <a:endParaRPr lang="en-US" sz="2200" dirty="0">
              <a:solidFill>
                <a:schemeClr val="accent5">
                  <a:lumMod val="75000"/>
                </a:schemeClr>
              </a:solidFill>
            </a:endParaRPr>
          </a:p>
          <a:p>
            <a:pPr marL="0" indent="0">
              <a:buNone/>
            </a:pPr>
            <a:r>
              <a:rPr lang="en-US" sz="2200" dirty="0">
                <a:solidFill>
                  <a:schemeClr val="accent5">
                    <a:lumMod val="75000"/>
                  </a:schemeClr>
                </a:solidFill>
              </a:rPr>
              <a:t>    </a:t>
            </a:r>
          </a:p>
          <a:p>
            <a:pPr marL="0" indent="0">
              <a:buNone/>
            </a:pPr>
            <a:r>
              <a:rPr lang="en-US" sz="2200" dirty="0">
                <a:solidFill>
                  <a:schemeClr val="accent5">
                    <a:lumMod val="75000"/>
                  </a:schemeClr>
                </a:solidFill>
              </a:rPr>
              <a:t>    4. Calculate accuracy score as a measure of model performance.</a:t>
            </a:r>
          </a:p>
          <a:p>
            <a:pPr marL="0" indent="0">
              <a:buNone/>
            </a:pPr>
            <a:endParaRPr lang="en-US" sz="2200" dirty="0">
              <a:solidFill>
                <a:schemeClr val="accent5">
                  <a:lumMod val="75000"/>
                </a:schemeClr>
              </a:solidFill>
            </a:endParaRPr>
          </a:p>
          <a:p>
            <a:pPr marL="0" indent="0">
              <a:buNone/>
            </a:pPr>
            <a:endParaRPr lang="en-US" sz="2200" dirty="0">
              <a:solidFill>
                <a:schemeClr val="accent5">
                  <a:lumMod val="75000"/>
                </a:schemeClr>
              </a:solidFill>
            </a:endParaRPr>
          </a:p>
        </p:txBody>
      </p:sp>
      <p:pic>
        <p:nvPicPr>
          <p:cNvPr id="12" name="Picture 11" descr="A screenshot of a computer&#10;&#10;Description automatically generated">
            <a:extLst>
              <a:ext uri="{FF2B5EF4-FFF2-40B4-BE49-F238E27FC236}">
                <a16:creationId xmlns:a16="http://schemas.microsoft.com/office/drawing/2014/main" id="{A4EA056D-738E-B125-C59F-D41160941110}"/>
              </a:ext>
            </a:extLst>
          </p:cNvPr>
          <p:cNvPicPr>
            <a:picLocks noChangeAspect="1"/>
          </p:cNvPicPr>
          <p:nvPr/>
        </p:nvPicPr>
        <p:blipFill>
          <a:blip r:embed="rId2">
            <a:extLst>
              <a:ext uri="{28A0092B-C50C-407E-A947-70E740481C1C}">
                <a14:useLocalDpi xmlns:a14="http://schemas.microsoft.com/office/drawing/2010/main" val="0"/>
              </a:ext>
            </a:extLst>
          </a:blip>
          <a:srcRect l="15977" t="62609" r="59974" b="31015"/>
          <a:stretch/>
        </p:blipFill>
        <p:spPr>
          <a:xfrm>
            <a:off x="1399699" y="5699901"/>
            <a:ext cx="4138114" cy="6172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FA6FF13-8F19-FD47-D1DB-DE8CB089F1B0}"/>
              </a:ext>
            </a:extLst>
          </p:cNvPr>
          <p:cNvPicPr>
            <a:picLocks noChangeAspect="1"/>
          </p:cNvPicPr>
          <p:nvPr/>
        </p:nvPicPr>
        <p:blipFill>
          <a:blip r:embed="rId3">
            <a:extLst>
              <a:ext uri="{28A0092B-C50C-407E-A947-70E740481C1C}">
                <a14:useLocalDpi xmlns:a14="http://schemas.microsoft.com/office/drawing/2010/main" val="0"/>
              </a:ext>
            </a:extLst>
          </a:blip>
          <a:srcRect l="18994" t="58985" r="60372" b="30388"/>
          <a:stretch/>
        </p:blipFill>
        <p:spPr>
          <a:xfrm>
            <a:off x="2210909" y="4112487"/>
            <a:ext cx="2515693" cy="728732"/>
          </a:xfrm>
          <a:prstGeom prst="rect">
            <a:avLst/>
          </a:prstGeom>
        </p:spPr>
      </p:pic>
    </p:spTree>
    <p:extLst>
      <p:ext uri="{BB962C8B-B14F-4D97-AF65-F5344CB8AC3E}">
        <p14:creationId xmlns:p14="http://schemas.microsoft.com/office/powerpoint/2010/main" val="192577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A0C2-DD84-C5C2-70BD-248F8A9F19BD}"/>
              </a:ext>
            </a:extLst>
          </p:cNvPr>
          <p:cNvSpPr>
            <a:spLocks noGrp="1"/>
          </p:cNvSpPr>
          <p:nvPr>
            <p:ph type="title"/>
          </p:nvPr>
        </p:nvSpPr>
        <p:spPr>
          <a:xfrm>
            <a:off x="450573" y="216038"/>
            <a:ext cx="10515600" cy="1325563"/>
          </a:xfrm>
        </p:spPr>
        <p:txBody>
          <a:bodyPr>
            <a:normAutofit/>
          </a:bodyPr>
          <a:lstStyle/>
          <a:p>
            <a:r>
              <a:rPr lang="en-US" sz="3600" b="1" dirty="0">
                <a:solidFill>
                  <a:schemeClr val="accent1">
                    <a:lumMod val="50000"/>
                  </a:schemeClr>
                </a:solidFill>
                <a:latin typeface="Arial Black" panose="020B0A04020102020204" pitchFamily="34" charset="0"/>
              </a:rPr>
              <a:t>Visual comparison of different models</a:t>
            </a:r>
            <a:endParaRPr lang="en-IN" sz="3600" b="1" dirty="0">
              <a:solidFill>
                <a:schemeClr val="accent1">
                  <a:lumMod val="50000"/>
                </a:schemeClr>
              </a:solidFill>
              <a:latin typeface="Arial Black" panose="020B0A04020102020204" pitchFamily="34" charset="0"/>
            </a:endParaRPr>
          </a:p>
        </p:txBody>
      </p:sp>
      <p:pic>
        <p:nvPicPr>
          <p:cNvPr id="4098" name="Picture 2">
            <a:extLst>
              <a:ext uri="{FF2B5EF4-FFF2-40B4-BE49-F238E27FC236}">
                <a16:creationId xmlns:a16="http://schemas.microsoft.com/office/drawing/2014/main" id="{E76E68CA-A09D-EFC0-1DAD-B187EC8C6E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0573" y="1418120"/>
            <a:ext cx="6500183" cy="48342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AC288665-3520-53D7-09C7-0D315C7D6070}"/>
              </a:ext>
            </a:extLst>
          </p:cNvPr>
          <p:cNvPicPr>
            <a:picLocks noChangeAspect="1"/>
          </p:cNvPicPr>
          <p:nvPr/>
        </p:nvPicPr>
        <p:blipFill>
          <a:blip r:embed="rId3">
            <a:extLst>
              <a:ext uri="{28A0092B-C50C-407E-A947-70E740481C1C}">
                <a14:useLocalDpi xmlns:a14="http://schemas.microsoft.com/office/drawing/2010/main" val="0"/>
              </a:ext>
            </a:extLst>
          </a:blip>
          <a:srcRect l="18994" t="58985" r="60372" b="30388"/>
          <a:stretch/>
        </p:blipFill>
        <p:spPr>
          <a:xfrm>
            <a:off x="7782339" y="3168269"/>
            <a:ext cx="2515693" cy="728732"/>
          </a:xfrm>
          <a:prstGeom prst="rect">
            <a:avLst/>
          </a:prstGeom>
        </p:spPr>
      </p:pic>
    </p:spTree>
    <p:extLst>
      <p:ext uri="{BB962C8B-B14F-4D97-AF65-F5344CB8AC3E}">
        <p14:creationId xmlns:p14="http://schemas.microsoft.com/office/powerpoint/2010/main" val="3889232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8F4AB-EDFF-BB4F-4976-672C95B48D55}"/>
              </a:ext>
            </a:extLst>
          </p:cNvPr>
          <p:cNvSpPr>
            <a:spLocks noGrp="1"/>
          </p:cNvSpPr>
          <p:nvPr>
            <p:ph type="title"/>
          </p:nvPr>
        </p:nvSpPr>
        <p:spPr/>
        <p:txBody>
          <a:bodyPr/>
          <a:lstStyle/>
          <a:p>
            <a:r>
              <a:rPr lang="en-US" b="1" dirty="0">
                <a:solidFill>
                  <a:schemeClr val="accent5">
                    <a:lumMod val="50000"/>
                  </a:schemeClr>
                </a:solidFill>
                <a:latin typeface="Arial Black" panose="020B0A04020102020204" pitchFamily="34" charset="0"/>
              </a:rPr>
              <a:t>Final model comparison</a:t>
            </a:r>
            <a:endParaRPr lang="en-IN" b="1" dirty="0">
              <a:solidFill>
                <a:schemeClr val="accent5">
                  <a:lumMod val="50000"/>
                </a:schemeClr>
              </a:solidFill>
              <a:latin typeface="Arial Black" panose="020B0A04020102020204" pitchFamily="34" charset="0"/>
            </a:endParaRPr>
          </a:p>
        </p:txBody>
      </p:sp>
      <p:pic>
        <p:nvPicPr>
          <p:cNvPr id="6146" name="Picture 2">
            <a:extLst>
              <a:ext uri="{FF2B5EF4-FFF2-40B4-BE49-F238E27FC236}">
                <a16:creationId xmlns:a16="http://schemas.microsoft.com/office/drawing/2014/main" id="{911C2B6F-6A6B-1B6A-7F72-2D786513A9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07309"/>
            <a:ext cx="6660106" cy="49855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22382F51-C719-F3A1-389E-0AFCA82B71C6}"/>
              </a:ext>
            </a:extLst>
          </p:cNvPr>
          <p:cNvPicPr>
            <a:picLocks noChangeAspect="1"/>
          </p:cNvPicPr>
          <p:nvPr/>
        </p:nvPicPr>
        <p:blipFill>
          <a:blip r:embed="rId3">
            <a:extLst>
              <a:ext uri="{28A0092B-C50C-407E-A947-70E740481C1C}">
                <a14:useLocalDpi xmlns:a14="http://schemas.microsoft.com/office/drawing/2010/main" val="0"/>
              </a:ext>
            </a:extLst>
          </a:blip>
          <a:srcRect l="15977" t="62609" r="59974" b="31015"/>
          <a:stretch/>
        </p:blipFill>
        <p:spPr>
          <a:xfrm>
            <a:off x="7617628" y="3120395"/>
            <a:ext cx="4138114" cy="617209"/>
          </a:xfrm>
          <a:prstGeom prst="rect">
            <a:avLst/>
          </a:prstGeom>
        </p:spPr>
      </p:pic>
    </p:spTree>
    <p:extLst>
      <p:ext uri="{BB962C8B-B14F-4D97-AF65-F5344CB8AC3E}">
        <p14:creationId xmlns:p14="http://schemas.microsoft.com/office/powerpoint/2010/main" val="366509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64AF-153A-52E6-6AFB-427339B9D019}"/>
              </a:ext>
            </a:extLst>
          </p:cNvPr>
          <p:cNvSpPr>
            <a:spLocks noGrp="1"/>
          </p:cNvSpPr>
          <p:nvPr>
            <p:ph type="title"/>
          </p:nvPr>
        </p:nvSpPr>
        <p:spPr/>
        <p:txBody>
          <a:bodyPr/>
          <a:lstStyle/>
          <a:p>
            <a:r>
              <a:rPr lang="en-US" b="1" dirty="0">
                <a:solidFill>
                  <a:schemeClr val="accent1">
                    <a:lumMod val="50000"/>
                  </a:schemeClr>
                </a:solidFill>
                <a:latin typeface="Arial Black" panose="020B0A04020102020204" pitchFamily="34" charset="0"/>
              </a:rPr>
              <a:t>Variable severity level </a:t>
            </a:r>
            <a:endParaRPr lang="en-IN" b="1" dirty="0">
              <a:solidFill>
                <a:schemeClr val="accent1">
                  <a:lumMod val="50000"/>
                </a:schemeClr>
              </a:solidFill>
              <a:latin typeface="Arial Black" panose="020B0A04020102020204" pitchFamily="34" charset="0"/>
            </a:endParaRPr>
          </a:p>
        </p:txBody>
      </p:sp>
      <p:pic>
        <p:nvPicPr>
          <p:cNvPr id="5122" name="Picture 2">
            <a:extLst>
              <a:ext uri="{FF2B5EF4-FFF2-40B4-BE49-F238E27FC236}">
                <a16:creationId xmlns:a16="http://schemas.microsoft.com/office/drawing/2014/main" id="{6BC49B7E-38FE-ECC5-E7F0-50487ED564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35695"/>
            <a:ext cx="4998434" cy="31334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19E2EEB-1A07-F568-3C16-AE4E7BB48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368" y="2109926"/>
            <a:ext cx="5358577" cy="33592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D032BC-9AA4-74F3-EAC7-31689361294A}"/>
              </a:ext>
            </a:extLst>
          </p:cNvPr>
          <p:cNvSpPr txBox="1"/>
          <p:nvPr/>
        </p:nvSpPr>
        <p:spPr>
          <a:xfrm>
            <a:off x="3230217" y="5744819"/>
            <a:ext cx="773032" cy="369332"/>
          </a:xfrm>
          <a:prstGeom prst="rect">
            <a:avLst/>
          </a:prstGeom>
          <a:noFill/>
        </p:spPr>
        <p:txBody>
          <a:bodyPr wrap="none" rtlCol="0">
            <a:spAutoFit/>
          </a:bodyPr>
          <a:lstStyle/>
          <a:p>
            <a:r>
              <a:rPr lang="en-US" dirty="0">
                <a:solidFill>
                  <a:schemeClr val="accent5">
                    <a:lumMod val="50000"/>
                  </a:schemeClr>
                </a:solidFill>
              </a:rPr>
              <a:t>For RF</a:t>
            </a:r>
            <a:endParaRPr lang="en-IN" dirty="0">
              <a:solidFill>
                <a:schemeClr val="accent5">
                  <a:lumMod val="50000"/>
                </a:schemeClr>
              </a:solidFill>
            </a:endParaRPr>
          </a:p>
        </p:txBody>
      </p:sp>
      <p:sp>
        <p:nvSpPr>
          <p:cNvPr id="6" name="TextBox 5">
            <a:extLst>
              <a:ext uri="{FF2B5EF4-FFF2-40B4-BE49-F238E27FC236}">
                <a16:creationId xmlns:a16="http://schemas.microsoft.com/office/drawing/2014/main" id="{20437763-90AC-F821-49C9-1811D1E76C17}"/>
              </a:ext>
            </a:extLst>
          </p:cNvPr>
          <p:cNvSpPr txBox="1"/>
          <p:nvPr/>
        </p:nvSpPr>
        <p:spPr>
          <a:xfrm>
            <a:off x="9561444" y="5744821"/>
            <a:ext cx="926023" cy="369332"/>
          </a:xfrm>
          <a:prstGeom prst="rect">
            <a:avLst/>
          </a:prstGeom>
          <a:noFill/>
        </p:spPr>
        <p:txBody>
          <a:bodyPr wrap="none" rtlCol="0">
            <a:spAutoFit/>
          </a:bodyPr>
          <a:lstStyle/>
          <a:p>
            <a:r>
              <a:rPr lang="en-US" dirty="0">
                <a:solidFill>
                  <a:schemeClr val="accent5">
                    <a:lumMod val="50000"/>
                  </a:schemeClr>
                </a:solidFill>
              </a:rPr>
              <a:t>For XGB</a:t>
            </a:r>
            <a:endParaRPr lang="en-IN" dirty="0">
              <a:solidFill>
                <a:schemeClr val="accent5">
                  <a:lumMod val="50000"/>
                </a:schemeClr>
              </a:solidFill>
            </a:endParaRPr>
          </a:p>
        </p:txBody>
      </p:sp>
    </p:spTree>
    <p:extLst>
      <p:ext uri="{BB962C8B-B14F-4D97-AF65-F5344CB8AC3E}">
        <p14:creationId xmlns:p14="http://schemas.microsoft.com/office/powerpoint/2010/main" val="3821506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9C5E-5DAF-00F1-C26C-2B4E21442897}"/>
              </a:ext>
            </a:extLst>
          </p:cNvPr>
          <p:cNvSpPr>
            <a:spLocks noGrp="1"/>
          </p:cNvSpPr>
          <p:nvPr>
            <p:ph type="title"/>
          </p:nvPr>
        </p:nvSpPr>
        <p:spPr>
          <a:xfrm>
            <a:off x="641023" y="383979"/>
            <a:ext cx="10515600" cy="1652211"/>
          </a:xfrm>
        </p:spPr>
        <p:txBody>
          <a:bodyPr/>
          <a:lstStyle/>
          <a:p>
            <a:pPr algn="ctr"/>
            <a:r>
              <a:rPr lang="en-US" b="1" u="sng" dirty="0">
                <a:solidFill>
                  <a:schemeClr val="accent1">
                    <a:lumMod val="50000"/>
                  </a:schemeClr>
                </a:solidFill>
                <a:latin typeface="Arial Black" panose="020B0A04020102020204" pitchFamily="34" charset="0"/>
              </a:rPr>
              <a:t>Conclusion</a:t>
            </a:r>
          </a:p>
        </p:txBody>
      </p:sp>
      <p:sp>
        <p:nvSpPr>
          <p:cNvPr id="3" name="Content Placeholder 2">
            <a:extLst>
              <a:ext uri="{FF2B5EF4-FFF2-40B4-BE49-F238E27FC236}">
                <a16:creationId xmlns:a16="http://schemas.microsoft.com/office/drawing/2014/main" id="{5A12756D-8A35-ED2F-33B7-B0D7E4BAEF1C}"/>
              </a:ext>
            </a:extLst>
          </p:cNvPr>
          <p:cNvSpPr>
            <a:spLocks noGrp="1"/>
          </p:cNvSpPr>
          <p:nvPr>
            <p:ph idx="1"/>
          </p:nvPr>
        </p:nvSpPr>
        <p:spPr>
          <a:xfrm>
            <a:off x="838200" y="2168165"/>
            <a:ext cx="10515600" cy="4008798"/>
          </a:xfrm>
        </p:spPr>
        <p:txBody>
          <a:bodyPr>
            <a:normAutofit/>
          </a:bodyPr>
          <a:lstStyle/>
          <a:p>
            <a:endParaRPr lang="en-US" sz="1600" dirty="0"/>
          </a:p>
          <a:p>
            <a:pPr>
              <a:buFont typeface="Arial" panose="020B0604020202020204" pitchFamily="34" charset="0"/>
              <a:buChar char="•"/>
            </a:pPr>
            <a:r>
              <a:rPr lang="en-US" sz="2200" dirty="0">
                <a:solidFill>
                  <a:schemeClr val="accent5">
                    <a:lumMod val="75000"/>
                  </a:schemeClr>
                </a:solidFill>
              </a:rPr>
              <a:t>Conducted comprehensive EDA, extracting valuable insights to enhance data understanding.</a:t>
            </a:r>
          </a:p>
          <a:p>
            <a:pPr>
              <a:buFont typeface="Arial" panose="020B0604020202020204" pitchFamily="34" charset="0"/>
              <a:buChar char="•"/>
            </a:pPr>
            <a:r>
              <a:rPr lang="en-US" sz="2200" dirty="0">
                <a:solidFill>
                  <a:schemeClr val="accent5">
                    <a:lumMod val="75000"/>
                  </a:schemeClr>
                </a:solidFill>
              </a:rPr>
              <a:t>Addressed data inaccuracies, ensuring high-quality data for effective model building.</a:t>
            </a:r>
          </a:p>
          <a:p>
            <a:pPr>
              <a:buFont typeface="Arial" panose="020B0604020202020204" pitchFamily="34" charset="0"/>
              <a:buChar char="•"/>
            </a:pPr>
            <a:r>
              <a:rPr lang="en-US" sz="2200" dirty="0">
                <a:solidFill>
                  <a:schemeClr val="accent5">
                    <a:lumMod val="75000"/>
                  </a:schemeClr>
                </a:solidFill>
              </a:rPr>
              <a:t>Developed an initial predictive model, evaluated its performance and identifying areas for improvement and improved the model.</a:t>
            </a:r>
          </a:p>
          <a:p>
            <a:r>
              <a:rPr lang="en-US" sz="2400">
                <a:solidFill>
                  <a:srgbClr val="0070C0"/>
                </a:solidFill>
              </a:rPr>
              <a:t>“The best-performing model achieved an accuracy of 81.2%.”</a:t>
            </a:r>
          </a:p>
          <a:p>
            <a:r>
              <a:rPr lang="en-US" sz="2200">
                <a:solidFill>
                  <a:schemeClr val="accent5">
                    <a:lumMod val="75000"/>
                  </a:schemeClr>
                </a:solidFill>
              </a:rPr>
              <a:t>The </a:t>
            </a:r>
            <a:r>
              <a:rPr lang="en-US" sz="2200" dirty="0">
                <a:solidFill>
                  <a:schemeClr val="accent5">
                    <a:lumMod val="75000"/>
                  </a:schemeClr>
                </a:solidFill>
              </a:rPr>
              <a:t>optimal accuracy for a healthcare model should be at least 90% to ensure accurate disease prediction, as it involves life-or-death scenarios.</a:t>
            </a:r>
          </a:p>
        </p:txBody>
      </p:sp>
    </p:spTree>
    <p:extLst>
      <p:ext uri="{BB962C8B-B14F-4D97-AF65-F5344CB8AC3E}">
        <p14:creationId xmlns:p14="http://schemas.microsoft.com/office/powerpoint/2010/main" val="171300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F7C0C-FA5C-3285-54A7-50F0DAF67CB8}"/>
              </a:ext>
            </a:extLst>
          </p:cNvPr>
          <p:cNvSpPr>
            <a:spLocks noGrp="1"/>
          </p:cNvSpPr>
          <p:nvPr>
            <p:ph type="title"/>
          </p:nvPr>
        </p:nvSpPr>
        <p:spPr>
          <a:xfrm>
            <a:off x="838200" y="365125"/>
            <a:ext cx="10515600" cy="803799"/>
          </a:xfrm>
        </p:spPr>
        <p:txBody>
          <a:bodyPr>
            <a:normAutofit/>
          </a:bodyPr>
          <a:lstStyle/>
          <a:p>
            <a:r>
              <a:rPr lang="en-US" sz="3600" b="1" dirty="0">
                <a:solidFill>
                  <a:schemeClr val="accent5">
                    <a:lumMod val="50000"/>
                  </a:schemeClr>
                </a:solidFill>
                <a:latin typeface="Arial Black" panose="020B0A04020102020204" pitchFamily="34" charset="0"/>
              </a:rPr>
              <a:t>Scope</a:t>
            </a:r>
            <a:r>
              <a:rPr lang="en-US" sz="3600" b="1" dirty="0">
                <a:solidFill>
                  <a:schemeClr val="accent5">
                    <a:lumMod val="50000"/>
                  </a:schemeClr>
                </a:solidFill>
              </a:rPr>
              <a:t>:</a:t>
            </a:r>
          </a:p>
        </p:txBody>
      </p:sp>
      <p:sp>
        <p:nvSpPr>
          <p:cNvPr id="4" name="Rectangle 1">
            <a:extLst>
              <a:ext uri="{FF2B5EF4-FFF2-40B4-BE49-F238E27FC236}">
                <a16:creationId xmlns:a16="http://schemas.microsoft.com/office/drawing/2014/main" id="{6A962108-2EF4-F8D7-290D-6709E6CA6AA3}"/>
              </a:ext>
            </a:extLst>
          </p:cNvPr>
          <p:cNvSpPr>
            <a:spLocks noGrp="1" noChangeArrowheads="1"/>
          </p:cNvSpPr>
          <p:nvPr>
            <p:ph idx="1"/>
          </p:nvPr>
        </p:nvSpPr>
        <p:spPr bwMode="auto">
          <a:xfrm>
            <a:off x="838200" y="1270388"/>
            <a:ext cx="9823515" cy="2350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2000" dirty="0">
                <a:solidFill>
                  <a:schemeClr val="accent5">
                    <a:lumMod val="75000"/>
                  </a:schemeClr>
                </a:solidFill>
              </a:rPr>
              <a:t>Utilize a comprehensive dataset containing health metrics such as glucose levels, blood pressure, BMI, age, and lifestyle factors.</a:t>
            </a:r>
          </a:p>
          <a:p>
            <a:pPr marR="0" lvl="0" algn="l" defTabSz="914400" rtl="0" eaLnBrk="0" fontAlgn="base" latinLnBrk="0" hangingPunct="0">
              <a:lnSpc>
                <a:spcPct val="150000"/>
              </a:lnSpc>
              <a:spcBef>
                <a:spcPct val="0"/>
              </a:spcBef>
              <a:spcAft>
                <a:spcPct val="0"/>
              </a:spcAft>
              <a:buClrTx/>
              <a:buSzTx/>
              <a:tabLst/>
            </a:pPr>
            <a:r>
              <a:rPr lang="en-US" sz="2000" dirty="0">
                <a:solidFill>
                  <a:schemeClr val="accent5">
                    <a:lumMod val="75000"/>
                  </a:schemeClr>
                </a:solidFill>
              </a:rPr>
              <a:t>Employ machine learning algorithms to analyze patterns and correlations within the data.</a:t>
            </a:r>
          </a:p>
          <a:p>
            <a:pPr marR="0" lvl="0" algn="l" defTabSz="914400" rtl="0" eaLnBrk="0" fontAlgn="base" latinLnBrk="0" hangingPunct="0">
              <a:lnSpc>
                <a:spcPct val="150000"/>
              </a:lnSpc>
              <a:spcBef>
                <a:spcPct val="0"/>
              </a:spcBef>
              <a:spcAft>
                <a:spcPct val="0"/>
              </a:spcAft>
              <a:buClrTx/>
              <a:buSzTx/>
              <a:tabLst/>
            </a:pPr>
            <a:r>
              <a:rPr lang="en-US" sz="2000" dirty="0">
                <a:solidFill>
                  <a:schemeClr val="accent5">
                    <a:lumMod val="75000"/>
                  </a:schemeClr>
                </a:solidFill>
              </a:rPr>
              <a:t>Develop a user-friendly tool that provides risk scores for diabetes, aiding in proactive healthcare management.</a:t>
            </a:r>
            <a:endParaRPr kumimoji="0" lang="en-US" altLang="en-US" sz="2000" b="0" i="0" u="none" strike="noStrike" cap="none" normalizeH="0" baseline="0" dirty="0">
              <a:ln>
                <a:noFill/>
              </a:ln>
              <a:solidFill>
                <a:schemeClr val="accent5">
                  <a:lumMod val="75000"/>
                </a:schemeClr>
              </a:solidFill>
              <a:effectLst/>
              <a:latin typeface="Arial" panose="020B0604020202020204" pitchFamily="34" charset="0"/>
            </a:endParaRPr>
          </a:p>
        </p:txBody>
      </p:sp>
      <p:sp>
        <p:nvSpPr>
          <p:cNvPr id="7" name="Title 1">
            <a:extLst>
              <a:ext uri="{FF2B5EF4-FFF2-40B4-BE49-F238E27FC236}">
                <a16:creationId xmlns:a16="http://schemas.microsoft.com/office/drawing/2014/main" id="{868BFE6A-EDFA-C0C9-DC67-43A5BDE60D2A}"/>
              </a:ext>
            </a:extLst>
          </p:cNvPr>
          <p:cNvSpPr txBox="1">
            <a:spLocks/>
          </p:cNvSpPr>
          <p:nvPr/>
        </p:nvSpPr>
        <p:spPr>
          <a:xfrm>
            <a:off x="838200" y="3799002"/>
            <a:ext cx="10515600" cy="13234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5">
                    <a:lumMod val="50000"/>
                  </a:schemeClr>
                </a:solidFill>
                <a:latin typeface="Arial Black" panose="020B0A04020102020204" pitchFamily="34" charset="0"/>
              </a:rPr>
              <a:t>Expected</a:t>
            </a:r>
            <a:r>
              <a:rPr lang="en-US" sz="3600" b="1" dirty="0">
                <a:solidFill>
                  <a:schemeClr val="accent5">
                    <a:lumMod val="50000"/>
                  </a:schemeClr>
                </a:solidFill>
              </a:rPr>
              <a:t> </a:t>
            </a:r>
            <a:r>
              <a:rPr lang="en-US" sz="3600" b="1" dirty="0">
                <a:solidFill>
                  <a:schemeClr val="accent5">
                    <a:lumMod val="50000"/>
                  </a:schemeClr>
                </a:solidFill>
                <a:latin typeface="Arial Black" panose="020B0A04020102020204" pitchFamily="34" charset="0"/>
              </a:rPr>
              <a:t>Outcome</a:t>
            </a:r>
            <a:r>
              <a:rPr lang="en-US" sz="3600" b="1" dirty="0">
                <a:solidFill>
                  <a:schemeClr val="accent5">
                    <a:lumMod val="50000"/>
                  </a:schemeClr>
                </a:solidFill>
              </a:rPr>
              <a:t>:</a:t>
            </a:r>
          </a:p>
        </p:txBody>
      </p:sp>
      <p:sp>
        <p:nvSpPr>
          <p:cNvPr id="8" name="Rectangle 1">
            <a:extLst>
              <a:ext uri="{FF2B5EF4-FFF2-40B4-BE49-F238E27FC236}">
                <a16:creationId xmlns:a16="http://schemas.microsoft.com/office/drawing/2014/main" id="{DDB58245-BDEE-8F41-C4EF-7F2E529BB555}"/>
              </a:ext>
            </a:extLst>
          </p:cNvPr>
          <p:cNvSpPr txBox="1">
            <a:spLocks noChangeArrowheads="1"/>
          </p:cNvSpPr>
          <p:nvPr/>
        </p:nvSpPr>
        <p:spPr bwMode="auto">
          <a:xfrm>
            <a:off x="971746" y="5004338"/>
            <a:ext cx="9823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sz="2000" dirty="0">
                <a:solidFill>
                  <a:schemeClr val="accent5">
                    <a:lumMod val="75000"/>
                  </a:schemeClr>
                </a:solidFill>
              </a:rPr>
              <a:t>By leveraging predictive analytics, this project aims to create a reliable and actionable diabetes risk assessment model. This tool will enable healthcare providers to identify high-risk individuals early, facilitating timely interventions and personalized treatment plans to mitigate the progression of diabetes.</a:t>
            </a:r>
          </a:p>
        </p:txBody>
      </p:sp>
    </p:spTree>
    <p:extLst>
      <p:ext uri="{BB962C8B-B14F-4D97-AF65-F5344CB8AC3E}">
        <p14:creationId xmlns:p14="http://schemas.microsoft.com/office/powerpoint/2010/main" val="422965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7121E-19E5-09A5-F63A-275E3F8966A4}"/>
              </a:ext>
            </a:extLst>
          </p:cNvPr>
          <p:cNvSpPr>
            <a:spLocks noGrp="1"/>
          </p:cNvSpPr>
          <p:nvPr>
            <p:ph type="title"/>
          </p:nvPr>
        </p:nvSpPr>
        <p:spPr/>
        <p:txBody>
          <a:bodyPr/>
          <a:lstStyle/>
          <a:p>
            <a:r>
              <a:rPr lang="en-US" b="1" dirty="0">
                <a:solidFill>
                  <a:schemeClr val="accent1">
                    <a:lumMod val="50000"/>
                  </a:schemeClr>
                </a:solidFill>
                <a:latin typeface="Arial Black" panose="020B0A04020102020204" pitchFamily="34" charset="0"/>
              </a:rPr>
              <a:t>Data</a:t>
            </a:r>
            <a:r>
              <a:rPr lang="en-US" b="1" dirty="0">
                <a:solidFill>
                  <a:schemeClr val="accent1">
                    <a:lumMod val="50000"/>
                  </a:schemeClr>
                </a:solidFill>
              </a:rPr>
              <a:t> </a:t>
            </a:r>
            <a:r>
              <a:rPr lang="en-US" b="1" dirty="0">
                <a:solidFill>
                  <a:schemeClr val="accent1">
                    <a:lumMod val="50000"/>
                  </a:schemeClr>
                </a:solidFill>
                <a:latin typeface="Arial Black" panose="020B0A04020102020204" pitchFamily="34" charset="0"/>
              </a:rPr>
              <a:t>Dictionary</a:t>
            </a:r>
            <a:r>
              <a:rPr lang="en-US" b="1" dirty="0">
                <a:solidFill>
                  <a:schemeClr val="accent1">
                    <a:lumMod val="50000"/>
                  </a:schemeClr>
                </a:solidFill>
              </a:rPr>
              <a:t>:</a:t>
            </a:r>
          </a:p>
        </p:txBody>
      </p:sp>
      <p:sp>
        <p:nvSpPr>
          <p:cNvPr id="3" name="Content Placeholder 2">
            <a:extLst>
              <a:ext uri="{FF2B5EF4-FFF2-40B4-BE49-F238E27FC236}">
                <a16:creationId xmlns:a16="http://schemas.microsoft.com/office/drawing/2014/main" id="{9AF60C5B-15CD-2797-D452-DB8C815A4874}"/>
              </a:ext>
            </a:extLst>
          </p:cNvPr>
          <p:cNvSpPr>
            <a:spLocks noGrp="1"/>
          </p:cNvSpPr>
          <p:nvPr>
            <p:ph idx="1"/>
          </p:nvPr>
        </p:nvSpPr>
        <p:spPr/>
        <p:txBody>
          <a:bodyPr/>
          <a:lstStyle/>
          <a:p>
            <a:pPr marL="342900" marR="0" lvl="0" indent="-342900">
              <a:lnSpc>
                <a:spcPct val="107000"/>
              </a:lnSpc>
              <a:spcBef>
                <a:spcPts val="0"/>
              </a:spcBef>
              <a:spcAft>
                <a:spcPts val="800"/>
              </a:spcAft>
              <a:buFont typeface="+mj-lt"/>
              <a:buAutoNum type="arabicPeriod"/>
              <a:tabLst>
                <a:tab pos="457200" algn="l"/>
              </a:tabLst>
            </a:pPr>
            <a:r>
              <a:rPr lang="en-US" sz="18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Pregnancies</a:t>
            </a:r>
            <a:r>
              <a:rPr lang="en-US"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Number of times pregnant (Integer)</a:t>
            </a:r>
          </a:p>
          <a:p>
            <a:pPr marL="342900" marR="0" lvl="0" indent="-342900">
              <a:lnSpc>
                <a:spcPct val="107000"/>
              </a:lnSpc>
              <a:spcBef>
                <a:spcPts val="0"/>
              </a:spcBef>
              <a:spcAft>
                <a:spcPts val="800"/>
              </a:spcAft>
              <a:buFont typeface="+mj-lt"/>
              <a:buAutoNum type="arabicPeriod"/>
              <a:tabLst>
                <a:tab pos="457200" algn="l"/>
              </a:tabLst>
            </a:pPr>
            <a:r>
              <a:rPr lang="en-US" sz="18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Glucose</a:t>
            </a:r>
            <a:r>
              <a:rPr lang="en-US"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Plasma glucose concentration after 2 hours in an oral glucose tolerance test (Integer)</a:t>
            </a:r>
          </a:p>
          <a:p>
            <a:pPr marL="342900" marR="0" lvl="0" indent="-342900">
              <a:lnSpc>
                <a:spcPct val="107000"/>
              </a:lnSpc>
              <a:spcBef>
                <a:spcPts val="0"/>
              </a:spcBef>
              <a:spcAft>
                <a:spcPts val="800"/>
              </a:spcAft>
              <a:buFont typeface="+mj-lt"/>
              <a:buAutoNum type="arabicPeriod"/>
              <a:tabLst>
                <a:tab pos="457200" algn="l"/>
              </a:tabLst>
            </a:pPr>
            <a:r>
              <a:rPr lang="en-US" sz="1800" b="1" kern="100" dirty="0" err="1">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BloodPressure</a:t>
            </a:r>
            <a:r>
              <a:rPr lang="en-US"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Diastolic blood pressure (mm Hg) (Integer)</a:t>
            </a:r>
          </a:p>
          <a:p>
            <a:pPr marL="342900" marR="0" lvl="0" indent="-342900">
              <a:lnSpc>
                <a:spcPct val="107000"/>
              </a:lnSpc>
              <a:spcBef>
                <a:spcPts val="0"/>
              </a:spcBef>
              <a:spcAft>
                <a:spcPts val="800"/>
              </a:spcAft>
              <a:buFont typeface="+mj-lt"/>
              <a:buAutoNum type="arabicPeriod"/>
              <a:tabLst>
                <a:tab pos="457200" algn="l"/>
              </a:tabLst>
            </a:pPr>
            <a:r>
              <a:rPr lang="en-US" sz="1800" b="1" kern="100" dirty="0" err="1">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SkinThickness</a:t>
            </a:r>
            <a:r>
              <a:rPr lang="en-US"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Triceps skinfold thickness (mm) (Integer)</a:t>
            </a:r>
          </a:p>
          <a:p>
            <a:pPr marL="342900" marR="0" lvl="0" indent="-342900">
              <a:lnSpc>
                <a:spcPct val="107000"/>
              </a:lnSpc>
              <a:spcBef>
                <a:spcPts val="0"/>
              </a:spcBef>
              <a:spcAft>
                <a:spcPts val="800"/>
              </a:spcAft>
              <a:buFont typeface="+mj-lt"/>
              <a:buAutoNum type="arabicPeriod"/>
              <a:tabLst>
                <a:tab pos="457200" algn="l"/>
              </a:tabLst>
            </a:pPr>
            <a:r>
              <a:rPr lang="en-US" sz="18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Insulin</a:t>
            </a:r>
            <a:r>
              <a:rPr lang="en-US"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2-Hour serum insulin (mu U/ml) (Integer)</a:t>
            </a:r>
          </a:p>
          <a:p>
            <a:pPr marL="342900" marR="0" lvl="0" indent="-342900">
              <a:lnSpc>
                <a:spcPct val="107000"/>
              </a:lnSpc>
              <a:spcBef>
                <a:spcPts val="0"/>
              </a:spcBef>
              <a:spcAft>
                <a:spcPts val="800"/>
              </a:spcAft>
              <a:buFont typeface="+mj-lt"/>
              <a:buAutoNum type="arabicPeriod"/>
              <a:tabLst>
                <a:tab pos="457200" algn="l"/>
              </a:tabLst>
            </a:pPr>
            <a:r>
              <a:rPr lang="en-US" sz="18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BMI</a:t>
            </a:r>
            <a:r>
              <a:rPr lang="en-US"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Body mass index (weight in kg/(height in m)^2) (Float)</a:t>
            </a:r>
          </a:p>
          <a:p>
            <a:pPr marL="342900" marR="0" lvl="0" indent="-342900">
              <a:lnSpc>
                <a:spcPct val="107000"/>
              </a:lnSpc>
              <a:spcBef>
                <a:spcPts val="0"/>
              </a:spcBef>
              <a:spcAft>
                <a:spcPts val="800"/>
              </a:spcAft>
              <a:buFont typeface="+mj-lt"/>
              <a:buAutoNum type="arabicPeriod"/>
              <a:tabLst>
                <a:tab pos="457200" algn="l"/>
              </a:tabLst>
            </a:pPr>
            <a:r>
              <a:rPr lang="en-US" sz="1800" b="1" kern="100" dirty="0" err="1">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DiabetesPedigreeFunction</a:t>
            </a:r>
            <a:r>
              <a:rPr lang="en-US"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Diabetes pedigree function (Float)</a:t>
            </a:r>
          </a:p>
          <a:p>
            <a:pPr marL="342900" marR="0" lvl="0" indent="-342900">
              <a:lnSpc>
                <a:spcPct val="107000"/>
              </a:lnSpc>
              <a:spcBef>
                <a:spcPts val="0"/>
              </a:spcBef>
              <a:spcAft>
                <a:spcPts val="800"/>
              </a:spcAft>
              <a:buFont typeface="+mj-lt"/>
              <a:buAutoNum type="arabicPeriod"/>
              <a:tabLst>
                <a:tab pos="457200" algn="l"/>
              </a:tabLst>
            </a:pPr>
            <a:r>
              <a:rPr lang="en-US" sz="18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Age</a:t>
            </a:r>
            <a:r>
              <a:rPr lang="en-US"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Age in years (Integer)</a:t>
            </a:r>
          </a:p>
          <a:p>
            <a:pPr marL="342900" marR="0" lvl="0" indent="-342900">
              <a:lnSpc>
                <a:spcPct val="107000"/>
              </a:lnSpc>
              <a:spcBef>
                <a:spcPts val="0"/>
              </a:spcBef>
              <a:spcAft>
                <a:spcPts val="800"/>
              </a:spcAft>
              <a:buFont typeface="+mj-lt"/>
              <a:buAutoNum type="arabicPeriod"/>
              <a:tabLst>
                <a:tab pos="457200" algn="l"/>
              </a:tabLst>
            </a:pPr>
            <a:r>
              <a:rPr lang="en-US" sz="18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Outcome</a:t>
            </a:r>
            <a:r>
              <a:rPr lang="en-US" sz="1800"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Class variable (0 or 1), indicating if the person has diabetes (1) or not (0) (Integer)</a:t>
            </a:r>
          </a:p>
        </p:txBody>
      </p:sp>
    </p:spTree>
    <p:extLst>
      <p:ext uri="{BB962C8B-B14F-4D97-AF65-F5344CB8AC3E}">
        <p14:creationId xmlns:p14="http://schemas.microsoft.com/office/powerpoint/2010/main" val="6136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EBED-D26A-04CE-B854-745776A73FDA}"/>
              </a:ext>
            </a:extLst>
          </p:cNvPr>
          <p:cNvSpPr>
            <a:spLocks noGrp="1"/>
          </p:cNvSpPr>
          <p:nvPr>
            <p:ph type="title"/>
          </p:nvPr>
        </p:nvSpPr>
        <p:spPr>
          <a:xfrm>
            <a:off x="762000" y="811439"/>
            <a:ext cx="10515600" cy="1325563"/>
          </a:xfrm>
        </p:spPr>
        <p:txBody>
          <a:bodyPr/>
          <a:lstStyle/>
          <a:p>
            <a:r>
              <a:rPr lang="en-IN" b="1" dirty="0">
                <a:solidFill>
                  <a:schemeClr val="accent1">
                    <a:lumMod val="50000"/>
                  </a:schemeClr>
                </a:solidFill>
                <a:latin typeface="Arial Black" panose="020B0A04020102020204" pitchFamily="34" charset="0"/>
              </a:rPr>
              <a:t>First five Observations </a:t>
            </a:r>
          </a:p>
        </p:txBody>
      </p:sp>
      <p:pic>
        <p:nvPicPr>
          <p:cNvPr id="5" name="Content Placeholder 4" descr="A screenshot of a computer&#10;&#10;Description automatically generated">
            <a:extLst>
              <a:ext uri="{FF2B5EF4-FFF2-40B4-BE49-F238E27FC236}">
                <a16:creationId xmlns:a16="http://schemas.microsoft.com/office/drawing/2014/main" id="{BEE02528-ABA5-DEEC-E579-BB10DAD82B5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9066" t="44285" r="26053" b="35784"/>
          <a:stretch/>
        </p:blipFill>
        <p:spPr>
          <a:xfrm>
            <a:off x="1741714" y="2940282"/>
            <a:ext cx="8923672" cy="1822928"/>
          </a:xfrm>
        </p:spPr>
      </p:pic>
    </p:spTree>
    <p:extLst>
      <p:ext uri="{BB962C8B-B14F-4D97-AF65-F5344CB8AC3E}">
        <p14:creationId xmlns:p14="http://schemas.microsoft.com/office/powerpoint/2010/main" val="2811454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F6BF-211F-607B-4E3C-50D761331F7B}"/>
              </a:ext>
            </a:extLst>
          </p:cNvPr>
          <p:cNvSpPr>
            <a:spLocks noGrp="1"/>
          </p:cNvSpPr>
          <p:nvPr>
            <p:ph type="title"/>
          </p:nvPr>
        </p:nvSpPr>
        <p:spPr/>
        <p:txBody>
          <a:bodyPr/>
          <a:lstStyle/>
          <a:p>
            <a:r>
              <a:rPr lang="en-US" b="1" dirty="0">
                <a:solidFill>
                  <a:schemeClr val="accent1">
                    <a:lumMod val="50000"/>
                  </a:schemeClr>
                </a:solidFill>
                <a:latin typeface="Arial Black" panose="020B0A04020102020204" pitchFamily="34" charset="0"/>
              </a:rPr>
              <a:t>Exploratory</a:t>
            </a:r>
            <a:r>
              <a:rPr lang="en-US" b="1" dirty="0">
                <a:solidFill>
                  <a:schemeClr val="accent1">
                    <a:lumMod val="50000"/>
                  </a:schemeClr>
                </a:solidFill>
              </a:rPr>
              <a:t> </a:t>
            </a:r>
            <a:r>
              <a:rPr lang="en-US" b="1" dirty="0">
                <a:solidFill>
                  <a:schemeClr val="accent1">
                    <a:lumMod val="50000"/>
                  </a:schemeClr>
                </a:solidFill>
                <a:latin typeface="Arial Black" panose="020B0A04020102020204" pitchFamily="34" charset="0"/>
              </a:rPr>
              <a:t>Data</a:t>
            </a:r>
            <a:r>
              <a:rPr lang="en-US" b="1" dirty="0">
                <a:solidFill>
                  <a:schemeClr val="accent1">
                    <a:lumMod val="50000"/>
                  </a:schemeClr>
                </a:solidFill>
              </a:rPr>
              <a:t> </a:t>
            </a:r>
            <a:r>
              <a:rPr lang="en-US" b="1" dirty="0">
                <a:solidFill>
                  <a:schemeClr val="accent1">
                    <a:lumMod val="50000"/>
                  </a:schemeClr>
                </a:solidFill>
                <a:latin typeface="Arial Black" panose="020B0A04020102020204" pitchFamily="34" charset="0"/>
              </a:rPr>
              <a:t>Analysis</a:t>
            </a:r>
            <a:r>
              <a:rPr lang="en-US" b="1" dirty="0">
                <a:solidFill>
                  <a:schemeClr val="accent1">
                    <a:lumMod val="50000"/>
                  </a:schemeClr>
                </a:solidFill>
              </a:rPr>
              <a:t> (</a:t>
            </a:r>
            <a:r>
              <a:rPr lang="en-US" b="1" dirty="0">
                <a:solidFill>
                  <a:schemeClr val="accent1">
                    <a:lumMod val="50000"/>
                  </a:schemeClr>
                </a:solidFill>
                <a:latin typeface="Arial Black" panose="020B0A04020102020204" pitchFamily="34" charset="0"/>
              </a:rPr>
              <a:t>EDA</a:t>
            </a:r>
            <a:r>
              <a:rPr lang="en-US" b="1" dirty="0">
                <a:solidFill>
                  <a:schemeClr val="accent1">
                    <a:lumMod val="50000"/>
                  </a:schemeClr>
                </a:solidFill>
              </a:rPr>
              <a:t>)</a:t>
            </a:r>
          </a:p>
        </p:txBody>
      </p:sp>
      <p:sp>
        <p:nvSpPr>
          <p:cNvPr id="3" name="Content Placeholder 2">
            <a:extLst>
              <a:ext uri="{FF2B5EF4-FFF2-40B4-BE49-F238E27FC236}">
                <a16:creationId xmlns:a16="http://schemas.microsoft.com/office/drawing/2014/main" id="{4E2C62D6-7A4E-6B4E-CA41-6A3AD92EE902}"/>
              </a:ext>
            </a:extLst>
          </p:cNvPr>
          <p:cNvSpPr>
            <a:spLocks noGrp="1"/>
          </p:cNvSpPr>
          <p:nvPr>
            <p:ph idx="1"/>
          </p:nvPr>
        </p:nvSpPr>
        <p:spPr/>
        <p:txBody>
          <a:bodyPr>
            <a:normAutofit/>
          </a:bodyPr>
          <a:lstStyle/>
          <a:p>
            <a:r>
              <a:rPr lang="en-US" sz="2200" b="1" dirty="0">
                <a:solidFill>
                  <a:schemeClr val="accent5">
                    <a:lumMod val="50000"/>
                  </a:schemeClr>
                </a:solidFill>
              </a:rPr>
              <a:t>Variable Categorization – </a:t>
            </a:r>
            <a:r>
              <a:rPr lang="en-US" sz="2200" dirty="0">
                <a:solidFill>
                  <a:schemeClr val="accent5">
                    <a:lumMod val="75000"/>
                  </a:schemeClr>
                </a:solidFill>
              </a:rPr>
              <a:t>Detecting the datatypes of variables in data.</a:t>
            </a:r>
          </a:p>
          <a:p>
            <a:pPr marL="0" indent="0">
              <a:buNone/>
            </a:pPr>
            <a:endParaRPr lang="en-US" sz="2400" dirty="0">
              <a:solidFill>
                <a:schemeClr val="accent5">
                  <a:lumMod val="75000"/>
                </a:schemeClr>
              </a:solidFill>
            </a:endParaRPr>
          </a:p>
          <a:p>
            <a:pPr marL="0" indent="0">
              <a:buNone/>
            </a:pPr>
            <a:endParaRPr lang="en-US" sz="2400" dirty="0"/>
          </a:p>
          <a:p>
            <a:pPr marL="0" indent="0">
              <a:buNone/>
            </a:pPr>
            <a:endParaRPr lang="en-US" sz="2400" dirty="0"/>
          </a:p>
          <a:p>
            <a:pPr marL="0" indent="0">
              <a:buNone/>
            </a:pPr>
            <a:endParaRPr lang="en-US" sz="1000" dirty="0"/>
          </a:p>
          <a:p>
            <a:r>
              <a:rPr lang="en-US" sz="2200" b="1" kern="1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Pre-Processing Data Analysis – </a:t>
            </a:r>
            <a:r>
              <a:rPr lang="en-US" sz="2200" kern="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Missing/NULL values, Redundant data</a:t>
            </a:r>
          </a:p>
          <a:p>
            <a:pPr marL="0" indent="0">
              <a:buNone/>
            </a:pPr>
            <a:endParaRPr lang="en-US" sz="2400" dirty="0"/>
          </a:p>
        </p:txBody>
      </p:sp>
      <p:pic>
        <p:nvPicPr>
          <p:cNvPr id="7" name="Picture 6">
            <a:extLst>
              <a:ext uri="{FF2B5EF4-FFF2-40B4-BE49-F238E27FC236}">
                <a16:creationId xmlns:a16="http://schemas.microsoft.com/office/drawing/2014/main" id="{74606918-50B2-69B9-9869-C6D326E99EBB}"/>
              </a:ext>
            </a:extLst>
          </p:cNvPr>
          <p:cNvPicPr>
            <a:picLocks noChangeAspect="1"/>
          </p:cNvPicPr>
          <p:nvPr/>
        </p:nvPicPr>
        <p:blipFill>
          <a:blip r:embed="rId2"/>
          <a:stretch>
            <a:fillRect/>
          </a:stretch>
        </p:blipFill>
        <p:spPr>
          <a:xfrm>
            <a:off x="1545643" y="4524866"/>
            <a:ext cx="3224320" cy="2037677"/>
          </a:xfrm>
          <a:prstGeom prst="rect">
            <a:avLst/>
          </a:prstGeom>
        </p:spPr>
      </p:pic>
      <p:pic>
        <p:nvPicPr>
          <p:cNvPr id="6" name="Picture 5" descr="A screenshot of a computer">
            <a:extLst>
              <a:ext uri="{FF2B5EF4-FFF2-40B4-BE49-F238E27FC236}">
                <a16:creationId xmlns:a16="http://schemas.microsoft.com/office/drawing/2014/main" id="{7C84519E-B97C-FA69-4956-96FCAF31678A}"/>
              </a:ext>
            </a:extLst>
          </p:cNvPr>
          <p:cNvPicPr>
            <a:picLocks noChangeAspect="1"/>
          </p:cNvPicPr>
          <p:nvPr/>
        </p:nvPicPr>
        <p:blipFill>
          <a:blip r:embed="rId3">
            <a:extLst>
              <a:ext uri="{28A0092B-C50C-407E-A947-70E740481C1C}">
                <a14:useLocalDpi xmlns:a14="http://schemas.microsoft.com/office/drawing/2010/main" val="0"/>
              </a:ext>
            </a:extLst>
          </a:blip>
          <a:srcRect l="18342" t="51884" r="50000" b="25797"/>
          <a:stretch/>
        </p:blipFill>
        <p:spPr>
          <a:xfrm>
            <a:off x="1545643" y="2333134"/>
            <a:ext cx="3859696" cy="1530626"/>
          </a:xfrm>
          <a:prstGeom prst="rect">
            <a:avLst/>
          </a:prstGeom>
        </p:spPr>
      </p:pic>
    </p:spTree>
    <p:extLst>
      <p:ext uri="{BB962C8B-B14F-4D97-AF65-F5344CB8AC3E}">
        <p14:creationId xmlns:p14="http://schemas.microsoft.com/office/powerpoint/2010/main" val="211452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BDF5-2DF7-B180-2EBE-56EB9B6C7BE0}"/>
              </a:ext>
            </a:extLst>
          </p:cNvPr>
          <p:cNvSpPr>
            <a:spLocks noGrp="1"/>
          </p:cNvSpPr>
          <p:nvPr>
            <p:ph type="title"/>
          </p:nvPr>
        </p:nvSpPr>
        <p:spPr/>
        <p:txBody>
          <a:bodyPr/>
          <a:lstStyle/>
          <a:p>
            <a:r>
              <a:rPr lang="en-IN" b="1" dirty="0">
                <a:solidFill>
                  <a:schemeClr val="accent1">
                    <a:lumMod val="50000"/>
                  </a:schemeClr>
                </a:solidFill>
                <a:latin typeface="Arial Black" panose="020B0A04020102020204" pitchFamily="34" charset="0"/>
              </a:rPr>
              <a:t>Univariate Analysis</a:t>
            </a:r>
          </a:p>
        </p:txBody>
      </p:sp>
      <p:pic>
        <p:nvPicPr>
          <p:cNvPr id="1026" name="Picture 2">
            <a:extLst>
              <a:ext uri="{FF2B5EF4-FFF2-40B4-BE49-F238E27FC236}">
                <a16:creationId xmlns:a16="http://schemas.microsoft.com/office/drawing/2014/main" id="{DE00467F-BD13-494E-19B3-8EE1D49398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043" y="1480931"/>
            <a:ext cx="11071298" cy="5237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963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40948E-F40B-9098-D03D-C38230A50BBD}"/>
              </a:ext>
            </a:extLst>
          </p:cNvPr>
          <p:cNvSpPr>
            <a:spLocks noGrp="1"/>
          </p:cNvSpPr>
          <p:nvPr>
            <p:ph idx="1"/>
          </p:nvPr>
        </p:nvSpPr>
        <p:spPr>
          <a:xfrm>
            <a:off x="838200" y="433633"/>
            <a:ext cx="10515600" cy="5743330"/>
          </a:xfrm>
        </p:spPr>
        <p:txBody>
          <a:bodyPr>
            <a:normAutofit/>
          </a:bodyPr>
          <a:lstStyle/>
          <a:p>
            <a:r>
              <a:rPr lang="en-US" sz="2200" b="1" dirty="0">
                <a:solidFill>
                  <a:schemeClr val="accent1">
                    <a:lumMod val="50000"/>
                  </a:schemeClr>
                </a:solidFill>
                <a:latin typeface="Arial Black" panose="020B0A04020102020204" pitchFamily="34" charset="0"/>
              </a:rPr>
              <a:t>Target Variable Analysis (Bivariate Analysis) – </a:t>
            </a:r>
          </a:p>
          <a:p>
            <a:pPr marL="0" indent="0">
              <a:buNone/>
            </a:pPr>
            <a:r>
              <a:rPr lang="en-US" sz="2200" dirty="0">
                <a:solidFill>
                  <a:schemeClr val="accent5">
                    <a:lumMod val="75000"/>
                  </a:schemeClr>
                </a:solidFill>
              </a:rPr>
              <a:t>  </a:t>
            </a:r>
            <a:r>
              <a:rPr lang="en-US" sz="2200" b="1" dirty="0">
                <a:solidFill>
                  <a:schemeClr val="accent5">
                    <a:lumMod val="50000"/>
                  </a:schemeClr>
                </a:solidFill>
              </a:rPr>
              <a:t>1. using </a:t>
            </a:r>
            <a:r>
              <a:rPr lang="en-US" sz="2200" b="1" dirty="0" err="1">
                <a:solidFill>
                  <a:schemeClr val="accent5">
                    <a:lumMod val="50000"/>
                  </a:schemeClr>
                </a:solidFill>
              </a:rPr>
              <a:t>value_counts</a:t>
            </a:r>
            <a:r>
              <a:rPr lang="en-US" sz="2200" b="1" dirty="0">
                <a:solidFill>
                  <a:schemeClr val="accent5">
                    <a:lumMod val="50000"/>
                  </a:schemeClr>
                </a:solidFill>
              </a:rPr>
              <a:t>()</a:t>
            </a:r>
          </a:p>
          <a:p>
            <a:pPr marL="0" indent="0">
              <a:buNone/>
            </a:pPr>
            <a:r>
              <a:rPr lang="en-US" sz="2200" b="1" dirty="0">
                <a:solidFill>
                  <a:schemeClr val="accent5">
                    <a:lumMod val="50000"/>
                  </a:schemeClr>
                </a:solidFill>
              </a:rPr>
              <a:t>  2. Distribution of target data based on independent variables.</a:t>
            </a:r>
          </a:p>
          <a:p>
            <a:pPr marL="0" indent="0">
              <a:buNone/>
            </a:pPr>
            <a:r>
              <a:rPr lang="en-US" sz="2200" b="1" dirty="0">
                <a:solidFill>
                  <a:schemeClr val="accent5">
                    <a:lumMod val="50000"/>
                  </a:schemeClr>
                </a:solidFill>
              </a:rPr>
              <a:t>  3. Density Distribution</a:t>
            </a:r>
          </a:p>
          <a:p>
            <a:pPr marL="0" indent="0">
              <a:buNone/>
            </a:pPr>
            <a:endParaRPr lang="en-US" sz="2200" dirty="0"/>
          </a:p>
          <a:p>
            <a:pPr marL="0" indent="0">
              <a:buNone/>
            </a:pPr>
            <a:endParaRPr lang="en-US" sz="2200" dirty="0"/>
          </a:p>
        </p:txBody>
      </p:sp>
      <p:pic>
        <p:nvPicPr>
          <p:cNvPr id="1026" name="Picture 2">
            <a:extLst>
              <a:ext uri="{FF2B5EF4-FFF2-40B4-BE49-F238E27FC236}">
                <a16:creationId xmlns:a16="http://schemas.microsoft.com/office/drawing/2014/main" id="{7DE529D8-FD30-B134-D39B-D91FE28C0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96" y="2133300"/>
            <a:ext cx="11412777" cy="460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763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4DA5B-1E56-4E45-D62F-A3D76F6D7039}"/>
              </a:ext>
            </a:extLst>
          </p:cNvPr>
          <p:cNvSpPr>
            <a:spLocks noGrp="1"/>
          </p:cNvSpPr>
          <p:nvPr>
            <p:ph type="title"/>
          </p:nvPr>
        </p:nvSpPr>
        <p:spPr/>
        <p:txBody>
          <a:bodyPr/>
          <a:lstStyle/>
          <a:p>
            <a:r>
              <a:rPr lang="en-US" b="1" dirty="0">
                <a:solidFill>
                  <a:schemeClr val="accent1">
                    <a:lumMod val="50000"/>
                  </a:schemeClr>
                </a:solidFill>
                <a:latin typeface="Arial Black" panose="020B0A04020102020204" pitchFamily="34" charset="0"/>
              </a:rPr>
              <a:t>Outcome distribution</a:t>
            </a:r>
            <a:endParaRPr lang="en-IN" b="1" dirty="0">
              <a:solidFill>
                <a:schemeClr val="accent1">
                  <a:lumMod val="50000"/>
                </a:schemeClr>
              </a:solidFill>
              <a:latin typeface="Arial Black" panose="020B0A04020102020204" pitchFamily="34" charset="0"/>
            </a:endParaRPr>
          </a:p>
        </p:txBody>
      </p:sp>
      <p:pic>
        <p:nvPicPr>
          <p:cNvPr id="1026" name="Picture 2">
            <a:extLst>
              <a:ext uri="{FF2B5EF4-FFF2-40B4-BE49-F238E27FC236}">
                <a16:creationId xmlns:a16="http://schemas.microsoft.com/office/drawing/2014/main" id="{373E67B1-DC7C-5C8C-BAB7-AA7CB419EB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15077"/>
            <a:ext cx="868413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8291"/>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538</TotalTime>
  <Words>676</Words>
  <Application>Microsoft Office PowerPoint</Application>
  <PresentationFormat>Widescreen</PresentationFormat>
  <Paragraphs>90</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Black</vt:lpstr>
      <vt:lpstr>Calibri</vt:lpstr>
      <vt:lpstr>Calibri Light</vt:lpstr>
      <vt:lpstr>Helvetica Neue</vt:lpstr>
      <vt:lpstr>Office 2013 - 2022 Theme</vt:lpstr>
      <vt:lpstr>Diabetes Prediction AND  Feature Engineering</vt:lpstr>
      <vt:lpstr>Problem statement:</vt:lpstr>
      <vt:lpstr>Scope:</vt:lpstr>
      <vt:lpstr>Data Dictionary:</vt:lpstr>
      <vt:lpstr>First five Observations </vt:lpstr>
      <vt:lpstr>Exploratory Data Analysis (EDA)</vt:lpstr>
      <vt:lpstr>Univariate Analysis</vt:lpstr>
      <vt:lpstr>PowerPoint Presentation</vt:lpstr>
      <vt:lpstr>Outcome distribution</vt:lpstr>
      <vt:lpstr>Unsupervised Learning</vt:lpstr>
      <vt:lpstr>PowerPoint Presentation</vt:lpstr>
      <vt:lpstr>4. Pair Plot:</vt:lpstr>
      <vt:lpstr>PowerPoint Presentation</vt:lpstr>
      <vt:lpstr>Filling In Median Values</vt:lpstr>
      <vt:lpstr>PowerPoint Presentation</vt:lpstr>
      <vt:lpstr>Local Outlier Factor(Dealing with Outliers)</vt:lpstr>
      <vt:lpstr>Feature Engineering</vt:lpstr>
      <vt:lpstr>One Hot Encoding</vt:lpstr>
      <vt:lpstr>One Hot Encoding</vt:lpstr>
      <vt:lpstr>Modelling:</vt:lpstr>
      <vt:lpstr>Visual comparison of different models</vt:lpstr>
      <vt:lpstr>Final model comparison</vt:lpstr>
      <vt:lpstr>Variable severity level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Jyothi Varthi</dc:creator>
  <cp:lastModifiedBy>Pratiksha Gadade</cp:lastModifiedBy>
  <cp:revision>47</cp:revision>
  <dcterms:created xsi:type="dcterms:W3CDTF">2024-08-03T13:34:34Z</dcterms:created>
  <dcterms:modified xsi:type="dcterms:W3CDTF">2025-07-30T18:49:48Z</dcterms:modified>
</cp:coreProperties>
</file>